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1"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6" autoAdjust="0"/>
    <p:restoredTop sz="94660"/>
  </p:normalViewPr>
  <p:slideViewPr>
    <p:cSldViewPr snapToGrid="0" showGuides="1">
      <p:cViewPr varScale="1">
        <p:scale>
          <a:sx n="82" d="100"/>
          <a:sy n="82" d="100"/>
        </p:scale>
        <p:origin x="739"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98F2EF1-7F0F-413B-954B-4FE584F2AB6E}" type="datetimeFigureOut">
              <a:rPr lang="fr-FR" smtClean="0"/>
              <a:t>07/12/2023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6EB0CC0-25FA-441D-BD78-CD01E3891D58}" type="slidenum">
              <a:rPr lang="fr-FR" smtClean="0"/>
              <a:t>‹N°›</a:t>
            </a:fld>
            <a:endParaRPr lang="fr-FR"/>
          </a:p>
        </p:txBody>
      </p:sp>
    </p:spTree>
    <p:extLst>
      <p:ext uri="{BB962C8B-B14F-4D97-AF65-F5344CB8AC3E}">
        <p14:creationId xmlns:p14="http://schemas.microsoft.com/office/powerpoint/2010/main" val="2338033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98F2EF1-7F0F-413B-954B-4FE584F2AB6E}" type="datetimeFigureOut">
              <a:rPr lang="fr-FR" smtClean="0"/>
              <a:t>07/12/2023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6EB0CC0-25FA-441D-BD78-CD01E3891D58}" type="slidenum">
              <a:rPr lang="fr-FR" smtClean="0"/>
              <a:t>‹N°›</a:t>
            </a:fld>
            <a:endParaRPr lang="fr-FR"/>
          </a:p>
        </p:txBody>
      </p:sp>
    </p:spTree>
    <p:extLst>
      <p:ext uri="{BB962C8B-B14F-4D97-AF65-F5344CB8AC3E}">
        <p14:creationId xmlns:p14="http://schemas.microsoft.com/office/powerpoint/2010/main" val="3524750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98F2EF1-7F0F-413B-954B-4FE584F2AB6E}" type="datetimeFigureOut">
              <a:rPr lang="fr-FR" smtClean="0"/>
              <a:t>07/12/2023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6EB0CC0-25FA-441D-BD78-CD01E3891D58}" type="slidenum">
              <a:rPr lang="fr-FR" smtClean="0"/>
              <a:t>‹N°›</a:t>
            </a:fld>
            <a:endParaRPr lang="fr-FR"/>
          </a:p>
        </p:txBody>
      </p:sp>
    </p:spTree>
    <p:extLst>
      <p:ext uri="{BB962C8B-B14F-4D97-AF65-F5344CB8AC3E}">
        <p14:creationId xmlns:p14="http://schemas.microsoft.com/office/powerpoint/2010/main" val="4180069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98F2EF1-7F0F-413B-954B-4FE584F2AB6E}" type="datetimeFigureOut">
              <a:rPr lang="fr-FR" smtClean="0"/>
              <a:t>07/12/2023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6EB0CC0-25FA-441D-BD78-CD01E3891D58}" type="slidenum">
              <a:rPr lang="fr-FR" smtClean="0"/>
              <a:t>‹N°›</a:t>
            </a:fld>
            <a:endParaRPr lang="fr-FR"/>
          </a:p>
        </p:txBody>
      </p:sp>
    </p:spTree>
    <p:extLst>
      <p:ext uri="{BB962C8B-B14F-4D97-AF65-F5344CB8AC3E}">
        <p14:creationId xmlns:p14="http://schemas.microsoft.com/office/powerpoint/2010/main" val="339311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698F2EF1-7F0F-413B-954B-4FE584F2AB6E}" type="datetimeFigureOut">
              <a:rPr lang="fr-FR" smtClean="0"/>
              <a:t>07/12/2023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6EB0CC0-25FA-441D-BD78-CD01E3891D58}" type="slidenum">
              <a:rPr lang="fr-FR" smtClean="0"/>
              <a:t>‹N°›</a:t>
            </a:fld>
            <a:endParaRPr lang="fr-FR"/>
          </a:p>
        </p:txBody>
      </p:sp>
    </p:spTree>
    <p:extLst>
      <p:ext uri="{BB962C8B-B14F-4D97-AF65-F5344CB8AC3E}">
        <p14:creationId xmlns:p14="http://schemas.microsoft.com/office/powerpoint/2010/main" val="253443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98F2EF1-7F0F-413B-954B-4FE584F2AB6E}" type="datetimeFigureOut">
              <a:rPr lang="fr-FR" smtClean="0"/>
              <a:t>07/12/2023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6EB0CC0-25FA-441D-BD78-CD01E3891D58}" type="slidenum">
              <a:rPr lang="fr-FR" smtClean="0"/>
              <a:t>‹N°›</a:t>
            </a:fld>
            <a:endParaRPr lang="fr-FR"/>
          </a:p>
        </p:txBody>
      </p:sp>
    </p:spTree>
    <p:extLst>
      <p:ext uri="{BB962C8B-B14F-4D97-AF65-F5344CB8AC3E}">
        <p14:creationId xmlns:p14="http://schemas.microsoft.com/office/powerpoint/2010/main" val="133589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98F2EF1-7F0F-413B-954B-4FE584F2AB6E}" type="datetimeFigureOut">
              <a:rPr lang="fr-FR" smtClean="0"/>
              <a:t>07/12/2023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6EB0CC0-25FA-441D-BD78-CD01E3891D58}" type="slidenum">
              <a:rPr lang="fr-FR" smtClean="0"/>
              <a:t>‹N°›</a:t>
            </a:fld>
            <a:endParaRPr lang="fr-FR"/>
          </a:p>
        </p:txBody>
      </p:sp>
    </p:spTree>
    <p:extLst>
      <p:ext uri="{BB962C8B-B14F-4D97-AF65-F5344CB8AC3E}">
        <p14:creationId xmlns:p14="http://schemas.microsoft.com/office/powerpoint/2010/main" val="2111075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98F2EF1-7F0F-413B-954B-4FE584F2AB6E}" type="datetimeFigureOut">
              <a:rPr lang="fr-FR" smtClean="0"/>
              <a:t>07/12/2023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6EB0CC0-25FA-441D-BD78-CD01E3891D58}" type="slidenum">
              <a:rPr lang="fr-FR" smtClean="0"/>
              <a:t>‹N°›</a:t>
            </a:fld>
            <a:endParaRPr lang="fr-FR"/>
          </a:p>
        </p:txBody>
      </p:sp>
    </p:spTree>
    <p:extLst>
      <p:ext uri="{BB962C8B-B14F-4D97-AF65-F5344CB8AC3E}">
        <p14:creationId xmlns:p14="http://schemas.microsoft.com/office/powerpoint/2010/main" val="3519674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8F2EF1-7F0F-413B-954B-4FE584F2AB6E}" type="datetimeFigureOut">
              <a:rPr lang="fr-FR" smtClean="0"/>
              <a:t>07/12/2023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6EB0CC0-25FA-441D-BD78-CD01E3891D58}" type="slidenum">
              <a:rPr lang="fr-FR" smtClean="0"/>
              <a:t>‹N°›</a:t>
            </a:fld>
            <a:endParaRPr lang="fr-FR"/>
          </a:p>
        </p:txBody>
      </p:sp>
    </p:spTree>
    <p:extLst>
      <p:ext uri="{BB962C8B-B14F-4D97-AF65-F5344CB8AC3E}">
        <p14:creationId xmlns:p14="http://schemas.microsoft.com/office/powerpoint/2010/main" val="730664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698F2EF1-7F0F-413B-954B-4FE584F2AB6E}" type="datetimeFigureOut">
              <a:rPr lang="fr-FR" smtClean="0"/>
              <a:t>07/12/2023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6EB0CC0-25FA-441D-BD78-CD01E3891D58}" type="slidenum">
              <a:rPr lang="fr-FR" smtClean="0"/>
              <a:t>‹N°›</a:t>
            </a:fld>
            <a:endParaRPr lang="fr-FR"/>
          </a:p>
        </p:txBody>
      </p:sp>
    </p:spTree>
    <p:extLst>
      <p:ext uri="{BB962C8B-B14F-4D97-AF65-F5344CB8AC3E}">
        <p14:creationId xmlns:p14="http://schemas.microsoft.com/office/powerpoint/2010/main" val="2755610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698F2EF1-7F0F-413B-954B-4FE584F2AB6E}" type="datetimeFigureOut">
              <a:rPr lang="fr-FR" smtClean="0"/>
              <a:t>07/12/2023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6EB0CC0-25FA-441D-BD78-CD01E3891D58}" type="slidenum">
              <a:rPr lang="fr-FR" smtClean="0"/>
              <a:t>‹N°›</a:t>
            </a:fld>
            <a:endParaRPr lang="fr-FR"/>
          </a:p>
        </p:txBody>
      </p:sp>
    </p:spTree>
    <p:extLst>
      <p:ext uri="{BB962C8B-B14F-4D97-AF65-F5344CB8AC3E}">
        <p14:creationId xmlns:p14="http://schemas.microsoft.com/office/powerpoint/2010/main" val="150815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8F2EF1-7F0F-413B-954B-4FE584F2AB6E}" type="datetimeFigureOut">
              <a:rPr lang="fr-FR" smtClean="0"/>
              <a:t>07/12/2023</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EB0CC0-25FA-441D-BD78-CD01E3891D58}" type="slidenum">
              <a:rPr lang="fr-FR" smtClean="0"/>
              <a:t>‹N°›</a:t>
            </a:fld>
            <a:endParaRPr lang="fr-FR"/>
          </a:p>
        </p:txBody>
      </p:sp>
    </p:spTree>
    <p:extLst>
      <p:ext uri="{BB962C8B-B14F-4D97-AF65-F5344CB8AC3E}">
        <p14:creationId xmlns:p14="http://schemas.microsoft.com/office/powerpoint/2010/main" val="4212042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59C2DE-0570-43B6-A369-DF084BBB23E8}"/>
              </a:ext>
            </a:extLst>
          </p:cNvPr>
          <p:cNvSpPr>
            <a:spLocks noGrp="1"/>
          </p:cNvSpPr>
          <p:nvPr>
            <p:ph type="ctrTitle"/>
          </p:nvPr>
        </p:nvSpPr>
        <p:spPr>
          <a:xfrm>
            <a:off x="685800" y="236079"/>
            <a:ext cx="7772400" cy="1000227"/>
          </a:xfrm>
        </p:spPr>
        <p:txBody>
          <a:bodyPr>
            <a:normAutofit fontScale="90000"/>
          </a:bodyPr>
          <a:lstStyle/>
          <a:p>
            <a:r>
              <a:rPr lang="fr-FR" dirty="0"/>
              <a:t>La photo de nuit</a:t>
            </a:r>
            <a:br>
              <a:rPr lang="fr-FR" dirty="0"/>
            </a:br>
            <a:r>
              <a:rPr lang="fr-FR" sz="2200" dirty="0" err="1"/>
              <a:t>Jean-Rémi</a:t>
            </a:r>
            <a:r>
              <a:rPr lang="fr-FR" sz="2200" dirty="0"/>
              <a:t> BERTRAND</a:t>
            </a:r>
            <a:endParaRPr lang="fr-FR" dirty="0"/>
          </a:p>
        </p:txBody>
      </p:sp>
      <p:pic>
        <p:nvPicPr>
          <p:cNvPr id="5" name="Image 4">
            <a:extLst>
              <a:ext uri="{FF2B5EF4-FFF2-40B4-BE49-F238E27FC236}">
                <a16:creationId xmlns:a16="http://schemas.microsoft.com/office/drawing/2014/main" id="{45C0F6AD-AA46-4C8A-81C0-79A8CB000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1761" y="1398193"/>
            <a:ext cx="6320477" cy="4213651"/>
          </a:xfrm>
          <a:prstGeom prst="rect">
            <a:avLst/>
          </a:prstGeom>
        </p:spPr>
      </p:pic>
      <p:pic>
        <p:nvPicPr>
          <p:cNvPr id="4" name="Image 3">
            <a:extLst>
              <a:ext uri="{FF2B5EF4-FFF2-40B4-BE49-F238E27FC236}">
                <a16:creationId xmlns:a16="http://schemas.microsoft.com/office/drawing/2014/main" id="{44281E33-A223-4634-9206-6A76B36D6A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9358" y="5773731"/>
            <a:ext cx="1445282" cy="1084268"/>
          </a:xfrm>
          <a:prstGeom prst="rect">
            <a:avLst/>
          </a:prstGeom>
        </p:spPr>
      </p:pic>
    </p:spTree>
    <p:extLst>
      <p:ext uri="{BB962C8B-B14F-4D97-AF65-F5344CB8AC3E}">
        <p14:creationId xmlns:p14="http://schemas.microsoft.com/office/powerpoint/2010/main" val="3286517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6F0D260-3C8C-439C-9C06-14EC59D4FE09}"/>
              </a:ext>
            </a:extLst>
          </p:cNvPr>
          <p:cNvSpPr txBox="1"/>
          <p:nvPr/>
        </p:nvSpPr>
        <p:spPr>
          <a:xfrm>
            <a:off x="706148" y="455611"/>
            <a:ext cx="3416641" cy="461665"/>
          </a:xfrm>
          <a:prstGeom prst="rect">
            <a:avLst/>
          </a:prstGeom>
          <a:noFill/>
        </p:spPr>
        <p:txBody>
          <a:bodyPr wrap="none" rtlCol="0">
            <a:spAutoFit/>
          </a:bodyPr>
          <a:lstStyle/>
          <a:p>
            <a:r>
              <a:rPr lang="fr-FR" sz="2400" b="1" dirty="0"/>
              <a:t>Définitions et contraintes</a:t>
            </a:r>
          </a:p>
        </p:txBody>
      </p:sp>
      <p:sp>
        <p:nvSpPr>
          <p:cNvPr id="5" name="ZoneTexte 4">
            <a:extLst>
              <a:ext uri="{FF2B5EF4-FFF2-40B4-BE49-F238E27FC236}">
                <a16:creationId xmlns:a16="http://schemas.microsoft.com/office/drawing/2014/main" id="{5CB7E77A-7216-4C3B-BD7B-9CADA474B1CB}"/>
              </a:ext>
            </a:extLst>
          </p:cNvPr>
          <p:cNvSpPr txBox="1"/>
          <p:nvPr/>
        </p:nvSpPr>
        <p:spPr>
          <a:xfrm>
            <a:off x="1129004" y="1120070"/>
            <a:ext cx="6885992" cy="2585323"/>
          </a:xfrm>
          <a:prstGeom prst="rect">
            <a:avLst/>
          </a:prstGeom>
          <a:noFill/>
        </p:spPr>
        <p:txBody>
          <a:bodyPr wrap="square" rtlCol="0">
            <a:spAutoFit/>
          </a:bodyPr>
          <a:lstStyle/>
          <a:p>
            <a:r>
              <a:rPr lang="fr-FR" b="1" dirty="0"/>
              <a:t>La photo de nuit:</a:t>
            </a:r>
          </a:p>
          <a:p>
            <a:r>
              <a:rPr lang="fr-FR" dirty="0"/>
              <a:t>Photos réalisées en faible lumière, ce ne veut pas dire qu’il n’y en a pas.</a:t>
            </a:r>
          </a:p>
          <a:p>
            <a:r>
              <a:rPr lang="fr-FR" dirty="0"/>
              <a:t>Le photographe devra s’adapter à ces conditions particulières et choisir des réglages adaptés.</a:t>
            </a:r>
          </a:p>
          <a:p>
            <a:endParaRPr lang="fr-FR" dirty="0"/>
          </a:p>
          <a:p>
            <a:r>
              <a:rPr lang="fr-FR" b="1" dirty="0"/>
              <a:t>Contraintes:</a:t>
            </a:r>
          </a:p>
          <a:p>
            <a:pPr marL="269875" indent="-269875"/>
            <a:r>
              <a:rPr lang="fr-FR" dirty="0"/>
              <a:t>- 	Faible luminosité</a:t>
            </a:r>
          </a:p>
          <a:p>
            <a:pPr marL="285750" indent="-285750">
              <a:buFontTx/>
              <a:buChar char="-"/>
            </a:pPr>
            <a:r>
              <a:rPr lang="fr-FR" dirty="0"/>
              <a:t>Risques de flou de bouger</a:t>
            </a:r>
          </a:p>
          <a:p>
            <a:pPr marL="285750" indent="-285750">
              <a:buFontTx/>
              <a:buChar char="-"/>
            </a:pPr>
            <a:r>
              <a:rPr lang="fr-FR" dirty="0"/>
              <a:t>Monté des ISO qui créera du grain dans la photo</a:t>
            </a:r>
          </a:p>
        </p:txBody>
      </p:sp>
      <p:pic>
        <p:nvPicPr>
          <p:cNvPr id="7" name="Image 6">
            <a:extLst>
              <a:ext uri="{FF2B5EF4-FFF2-40B4-BE49-F238E27FC236}">
                <a16:creationId xmlns:a16="http://schemas.microsoft.com/office/drawing/2014/main" id="{6720AE97-C9F9-4C2A-AC9A-AFDA985D24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3984" y="4185186"/>
            <a:ext cx="3336031" cy="2502023"/>
          </a:xfrm>
          <a:prstGeom prst="rect">
            <a:avLst/>
          </a:prstGeom>
        </p:spPr>
      </p:pic>
    </p:spTree>
    <p:extLst>
      <p:ext uri="{BB962C8B-B14F-4D97-AF65-F5344CB8AC3E}">
        <p14:creationId xmlns:p14="http://schemas.microsoft.com/office/powerpoint/2010/main" val="3970887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A9A64F7-10B6-43C6-95A5-CE73D39A1868}"/>
              </a:ext>
            </a:extLst>
          </p:cNvPr>
          <p:cNvSpPr txBox="1"/>
          <p:nvPr/>
        </p:nvSpPr>
        <p:spPr>
          <a:xfrm>
            <a:off x="1138335" y="951722"/>
            <a:ext cx="3779048" cy="461665"/>
          </a:xfrm>
          <a:prstGeom prst="rect">
            <a:avLst/>
          </a:prstGeom>
          <a:noFill/>
        </p:spPr>
        <p:txBody>
          <a:bodyPr wrap="none" rtlCol="0">
            <a:spAutoFit/>
          </a:bodyPr>
          <a:lstStyle/>
          <a:p>
            <a:r>
              <a:rPr lang="fr-FR" sz="2400" b="1" dirty="0"/>
              <a:t>Réglages de l’appareil photo</a:t>
            </a:r>
          </a:p>
        </p:txBody>
      </p:sp>
      <p:sp>
        <p:nvSpPr>
          <p:cNvPr id="5" name="ZoneTexte 4">
            <a:extLst>
              <a:ext uri="{FF2B5EF4-FFF2-40B4-BE49-F238E27FC236}">
                <a16:creationId xmlns:a16="http://schemas.microsoft.com/office/drawing/2014/main" id="{73919632-348D-42A5-A454-2A9095FE54E2}"/>
              </a:ext>
            </a:extLst>
          </p:cNvPr>
          <p:cNvSpPr txBox="1"/>
          <p:nvPr/>
        </p:nvSpPr>
        <p:spPr>
          <a:xfrm>
            <a:off x="1138335" y="1595534"/>
            <a:ext cx="6817520" cy="4524315"/>
          </a:xfrm>
          <a:prstGeom prst="rect">
            <a:avLst/>
          </a:prstGeom>
          <a:noFill/>
        </p:spPr>
        <p:txBody>
          <a:bodyPr wrap="square" rtlCol="0">
            <a:spAutoFit/>
          </a:bodyPr>
          <a:lstStyle/>
          <a:p>
            <a:r>
              <a:rPr lang="fr-FR" b="1" dirty="0"/>
              <a:t>Ouverture:</a:t>
            </a:r>
          </a:p>
          <a:p>
            <a:pPr marL="285750" indent="-285750">
              <a:buFontTx/>
              <a:buChar char="-"/>
            </a:pPr>
            <a:r>
              <a:rPr lang="fr-FR" dirty="0"/>
              <a:t>Une grande ouverture (f:2,8 ou moins) permettra de compenser la faible luminosité.</a:t>
            </a:r>
          </a:p>
          <a:p>
            <a:pPr marL="285750" indent="-285750">
              <a:buFontTx/>
              <a:buChar char="-"/>
            </a:pPr>
            <a:r>
              <a:rPr lang="fr-FR" dirty="0"/>
              <a:t>Attention à la profondeur de champs qui sera d’autant diminuée.</a:t>
            </a:r>
          </a:p>
          <a:p>
            <a:pPr marL="285750" indent="-285750">
              <a:buFontTx/>
              <a:buChar char="-"/>
            </a:pPr>
            <a:endParaRPr lang="fr-FR" dirty="0"/>
          </a:p>
          <a:p>
            <a:r>
              <a:rPr lang="fr-FR" b="1" dirty="0"/>
              <a:t>Vitesse:</a:t>
            </a:r>
          </a:p>
          <a:p>
            <a:pPr marL="285750" indent="-285750">
              <a:buFontTx/>
              <a:buChar char="-"/>
            </a:pPr>
            <a:r>
              <a:rPr lang="fr-FR" dirty="0"/>
              <a:t> Diminuer la vitesse de prise de vue pour augmenter la quantité de lumière qui sera enregistrée par le capteur.</a:t>
            </a:r>
          </a:p>
          <a:p>
            <a:pPr marL="285750" indent="-285750">
              <a:buFontTx/>
              <a:buChar char="-"/>
            </a:pPr>
            <a:r>
              <a:rPr lang="fr-FR" dirty="0"/>
              <a:t>Attention au risque de bouger. L’utilisation d’un pied ou s’aider de structures stables (poteau, banc, rambarde, …) facilitera la prise de vue.</a:t>
            </a:r>
          </a:p>
          <a:p>
            <a:pPr marL="285750" indent="-285750">
              <a:buFontTx/>
              <a:buChar char="-"/>
            </a:pPr>
            <a:endParaRPr lang="fr-FR" dirty="0"/>
          </a:p>
          <a:p>
            <a:r>
              <a:rPr lang="fr-FR" b="1" dirty="0"/>
              <a:t>Sensibilité:</a:t>
            </a:r>
          </a:p>
          <a:p>
            <a:pPr marL="285750" indent="-285750">
              <a:buFontTx/>
              <a:buChar char="-"/>
            </a:pPr>
            <a:r>
              <a:rPr lang="fr-FR" dirty="0"/>
              <a:t>Augmenter les ISO de l’appareil permet de compenser les vitesses trop lentes ou une ouverture trop grande.</a:t>
            </a:r>
          </a:p>
          <a:p>
            <a:pPr marL="285750" indent="-285750">
              <a:buFontTx/>
              <a:buChar char="-"/>
            </a:pPr>
            <a:r>
              <a:rPr lang="fr-FR" dirty="0"/>
              <a:t>Attention à la montée en bruit de votre capteur.</a:t>
            </a:r>
          </a:p>
        </p:txBody>
      </p:sp>
    </p:spTree>
    <p:extLst>
      <p:ext uri="{BB962C8B-B14F-4D97-AF65-F5344CB8AC3E}">
        <p14:creationId xmlns:p14="http://schemas.microsoft.com/office/powerpoint/2010/main" val="1514956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CFD36FF-913B-46BF-9574-0314C8D386B4}"/>
              </a:ext>
            </a:extLst>
          </p:cNvPr>
          <p:cNvSpPr txBox="1"/>
          <p:nvPr/>
        </p:nvSpPr>
        <p:spPr>
          <a:xfrm>
            <a:off x="1180719" y="1166327"/>
            <a:ext cx="6782561" cy="5078313"/>
          </a:xfrm>
          <a:prstGeom prst="rect">
            <a:avLst/>
          </a:prstGeom>
          <a:noFill/>
        </p:spPr>
        <p:txBody>
          <a:bodyPr wrap="square" rtlCol="0">
            <a:spAutoFit/>
          </a:bodyPr>
          <a:lstStyle/>
          <a:p>
            <a:r>
              <a:rPr lang="fr-FR" b="1" dirty="0"/>
              <a:t>Choix du mode d’exposition:</a:t>
            </a:r>
          </a:p>
          <a:p>
            <a:pPr marL="285750" indent="-285750">
              <a:buFontTx/>
              <a:buChar char="-"/>
            </a:pPr>
            <a:r>
              <a:rPr lang="fr-FR" dirty="0"/>
              <a:t>Le mode « Evaluatif » devrait donner satisfaction.</a:t>
            </a:r>
          </a:p>
          <a:p>
            <a:pPr marL="285750" indent="-285750">
              <a:buFontTx/>
              <a:buChar char="-"/>
            </a:pPr>
            <a:r>
              <a:rPr lang="fr-FR" dirty="0"/>
              <a:t>Les autres modes peuvent être testés pour évaluer si ils s’adaptent mieux à la photo que vous souhaitez réaliser.</a:t>
            </a:r>
          </a:p>
          <a:p>
            <a:pPr marL="285750" indent="-285750">
              <a:buFontTx/>
              <a:buChar char="-"/>
            </a:pPr>
            <a:endParaRPr lang="fr-FR" dirty="0"/>
          </a:p>
          <a:p>
            <a:r>
              <a:rPr lang="fr-FR" b="1" dirty="0"/>
              <a:t>Correction d’exposition:</a:t>
            </a:r>
          </a:p>
          <a:p>
            <a:r>
              <a:rPr lang="fr-FR" dirty="0"/>
              <a:t>Pour tenir compte des différences de luminosité dans votre image due à l’éclairage artificiel, jouer sur la correction d’exposition permettra de mieux équilibrer votre photo.</a:t>
            </a:r>
          </a:p>
          <a:p>
            <a:pPr marL="285750" indent="-285750">
              <a:buFontTx/>
              <a:buChar char="-"/>
            </a:pPr>
            <a:endParaRPr lang="fr-FR" dirty="0"/>
          </a:p>
          <a:p>
            <a:pPr marL="285750" indent="-285750">
              <a:buFontTx/>
              <a:buChar char="-"/>
            </a:pPr>
            <a:endParaRPr lang="fr-FR" dirty="0"/>
          </a:p>
          <a:p>
            <a:pPr marL="285750" indent="-285750">
              <a:buFontTx/>
              <a:buChar char="-"/>
            </a:pPr>
            <a:endParaRPr lang="fr-FR" dirty="0"/>
          </a:p>
          <a:p>
            <a:pPr marL="285750" indent="-285750">
              <a:buFontTx/>
              <a:buChar char="-"/>
            </a:pPr>
            <a:endParaRPr lang="fr-FR" dirty="0"/>
          </a:p>
          <a:p>
            <a:pPr marL="285750" indent="-285750">
              <a:buFontTx/>
              <a:buChar char="-"/>
            </a:pPr>
            <a:endParaRPr lang="fr-FR" dirty="0"/>
          </a:p>
          <a:p>
            <a:pPr marL="285750" indent="-285750">
              <a:buFontTx/>
              <a:buChar char="-"/>
            </a:pPr>
            <a:endParaRPr lang="fr-FR" dirty="0"/>
          </a:p>
          <a:p>
            <a:pPr marL="285750" indent="-285750">
              <a:buFontTx/>
              <a:buChar char="-"/>
            </a:pPr>
            <a:endParaRPr lang="fr-FR" dirty="0"/>
          </a:p>
          <a:p>
            <a:r>
              <a:rPr lang="fr-FR" b="1" dirty="0"/>
              <a:t>Mode de prise de vue:</a:t>
            </a:r>
          </a:p>
          <a:p>
            <a:pPr marL="285750" indent="-285750">
              <a:buFontTx/>
              <a:buChar char="-"/>
            </a:pPr>
            <a:r>
              <a:rPr lang="fr-FR" dirty="0"/>
              <a:t>RAW recommandé pour finaliser le post-traitement</a:t>
            </a:r>
          </a:p>
        </p:txBody>
      </p:sp>
      <p:pic>
        <p:nvPicPr>
          <p:cNvPr id="4" name="Image 3">
            <a:extLst>
              <a:ext uri="{FF2B5EF4-FFF2-40B4-BE49-F238E27FC236}">
                <a16:creationId xmlns:a16="http://schemas.microsoft.com/office/drawing/2014/main" id="{32436F25-FB59-4AAE-8B5F-10D10746FF9F}"/>
              </a:ext>
            </a:extLst>
          </p:cNvPr>
          <p:cNvPicPr>
            <a:picLocks noChangeAspect="1"/>
          </p:cNvPicPr>
          <p:nvPr/>
        </p:nvPicPr>
        <p:blipFill>
          <a:blip r:embed="rId2"/>
          <a:stretch>
            <a:fillRect/>
          </a:stretch>
        </p:blipFill>
        <p:spPr>
          <a:xfrm>
            <a:off x="2928936" y="3832901"/>
            <a:ext cx="3286125" cy="1390650"/>
          </a:xfrm>
          <a:prstGeom prst="rect">
            <a:avLst/>
          </a:prstGeom>
        </p:spPr>
      </p:pic>
    </p:spTree>
    <p:extLst>
      <p:ext uri="{BB962C8B-B14F-4D97-AF65-F5344CB8AC3E}">
        <p14:creationId xmlns:p14="http://schemas.microsoft.com/office/powerpoint/2010/main" val="583589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6D9FE07-376A-498A-BB0B-1FB0B0D5D610}"/>
              </a:ext>
            </a:extLst>
          </p:cNvPr>
          <p:cNvSpPr txBox="1"/>
          <p:nvPr/>
        </p:nvSpPr>
        <p:spPr>
          <a:xfrm>
            <a:off x="1194318" y="1073020"/>
            <a:ext cx="2515882" cy="369332"/>
          </a:xfrm>
          <a:prstGeom prst="rect">
            <a:avLst/>
          </a:prstGeom>
          <a:noFill/>
        </p:spPr>
        <p:txBody>
          <a:bodyPr wrap="none" rtlCol="0">
            <a:spAutoFit/>
          </a:bodyPr>
          <a:lstStyle/>
          <a:p>
            <a:r>
              <a:rPr lang="fr-FR" dirty="0"/>
              <a:t>Utilisation du pied photo</a:t>
            </a:r>
          </a:p>
        </p:txBody>
      </p:sp>
      <p:sp>
        <p:nvSpPr>
          <p:cNvPr id="4" name="ZoneTexte 3">
            <a:extLst>
              <a:ext uri="{FF2B5EF4-FFF2-40B4-BE49-F238E27FC236}">
                <a16:creationId xmlns:a16="http://schemas.microsoft.com/office/drawing/2014/main" id="{D24CAC78-864F-46F1-84E4-1A6397D3E45C}"/>
              </a:ext>
            </a:extLst>
          </p:cNvPr>
          <p:cNvSpPr txBox="1"/>
          <p:nvPr/>
        </p:nvSpPr>
        <p:spPr>
          <a:xfrm>
            <a:off x="984380" y="1856792"/>
            <a:ext cx="7175240" cy="2308324"/>
          </a:xfrm>
          <a:prstGeom prst="rect">
            <a:avLst/>
          </a:prstGeom>
          <a:noFill/>
        </p:spPr>
        <p:txBody>
          <a:bodyPr wrap="square" rtlCol="0">
            <a:spAutoFit/>
          </a:bodyPr>
          <a:lstStyle/>
          <a:p>
            <a:r>
              <a:rPr lang="fr-FR" dirty="0"/>
              <a:t>Le pied photo permettra:</a:t>
            </a:r>
          </a:p>
          <a:p>
            <a:pPr marL="285750" indent="-285750">
              <a:buFontTx/>
              <a:buChar char="-"/>
            </a:pPr>
            <a:r>
              <a:rPr lang="fr-FR" dirty="0"/>
              <a:t>De stabiliser votre appareil photo (vitesses lentes)</a:t>
            </a:r>
          </a:p>
          <a:p>
            <a:pPr marL="285750" indent="-285750">
              <a:buFontTx/>
              <a:buChar char="-"/>
            </a:pPr>
            <a:r>
              <a:rPr lang="fr-FR" dirty="0"/>
              <a:t>D’adapter votre cadrage aisément</a:t>
            </a:r>
          </a:p>
          <a:p>
            <a:pPr marL="285750" indent="-285750">
              <a:buFontTx/>
              <a:buChar char="-"/>
            </a:pPr>
            <a:endParaRPr lang="fr-FR" dirty="0"/>
          </a:p>
          <a:p>
            <a:pPr marL="285750" indent="-285750">
              <a:buFontTx/>
              <a:buChar char="-"/>
            </a:pPr>
            <a:r>
              <a:rPr lang="fr-FR" dirty="0"/>
              <a:t>Penser à couper la stabilisation de l’objectif (risque d’introduire du flou)</a:t>
            </a:r>
          </a:p>
          <a:p>
            <a:pPr marL="285750" indent="-285750">
              <a:buFontTx/>
              <a:buChar char="-"/>
            </a:pPr>
            <a:r>
              <a:rPr lang="fr-FR" dirty="0"/>
              <a:t>Utiliser un déclencheur à distance pour éviter de faire bouger l’appareil au moment du déclenchement.</a:t>
            </a:r>
          </a:p>
          <a:p>
            <a:pPr marL="285750" indent="-285750">
              <a:buFontTx/>
              <a:buChar char="-"/>
            </a:pPr>
            <a:r>
              <a:rPr lang="fr-FR" dirty="0"/>
              <a:t>Bien stabiliser son pied pour ne pas qu’il bouge durant la prise de vue.</a:t>
            </a:r>
          </a:p>
        </p:txBody>
      </p:sp>
      <p:pic>
        <p:nvPicPr>
          <p:cNvPr id="6" name="Image 5">
            <a:extLst>
              <a:ext uri="{FF2B5EF4-FFF2-40B4-BE49-F238E27FC236}">
                <a16:creationId xmlns:a16="http://schemas.microsoft.com/office/drawing/2014/main" id="{4EA07FD6-5B16-4E54-96F6-490C6DC830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1958" y="4266045"/>
            <a:ext cx="3132940" cy="2348788"/>
          </a:xfrm>
          <a:prstGeom prst="rect">
            <a:avLst/>
          </a:prstGeom>
        </p:spPr>
      </p:pic>
    </p:spTree>
    <p:extLst>
      <p:ext uri="{BB962C8B-B14F-4D97-AF65-F5344CB8AC3E}">
        <p14:creationId xmlns:p14="http://schemas.microsoft.com/office/powerpoint/2010/main" val="3011650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3602415-B047-46F7-B8EB-1811373BE906}"/>
              </a:ext>
            </a:extLst>
          </p:cNvPr>
          <p:cNvSpPr txBox="1"/>
          <p:nvPr/>
        </p:nvSpPr>
        <p:spPr>
          <a:xfrm>
            <a:off x="877077" y="643813"/>
            <a:ext cx="3922805" cy="400110"/>
          </a:xfrm>
          <a:prstGeom prst="rect">
            <a:avLst/>
          </a:prstGeom>
          <a:noFill/>
        </p:spPr>
        <p:txBody>
          <a:bodyPr wrap="none" rtlCol="0">
            <a:spAutoFit/>
          </a:bodyPr>
          <a:lstStyle/>
          <a:p>
            <a:r>
              <a:rPr lang="fr-FR" sz="2000" b="1" dirty="0"/>
              <a:t>Faire des étoiles dans les éclairages</a:t>
            </a:r>
          </a:p>
        </p:txBody>
      </p:sp>
      <p:sp>
        <p:nvSpPr>
          <p:cNvPr id="3" name="ZoneTexte 2">
            <a:extLst>
              <a:ext uri="{FF2B5EF4-FFF2-40B4-BE49-F238E27FC236}">
                <a16:creationId xmlns:a16="http://schemas.microsoft.com/office/drawing/2014/main" id="{A04398AC-72A9-4983-A41C-DE0B950E8F59}"/>
              </a:ext>
            </a:extLst>
          </p:cNvPr>
          <p:cNvSpPr txBox="1"/>
          <p:nvPr/>
        </p:nvSpPr>
        <p:spPr>
          <a:xfrm>
            <a:off x="1101014" y="1642187"/>
            <a:ext cx="4460031" cy="4247317"/>
          </a:xfrm>
          <a:prstGeom prst="rect">
            <a:avLst/>
          </a:prstGeom>
          <a:noFill/>
        </p:spPr>
        <p:txBody>
          <a:bodyPr wrap="square" rtlCol="0">
            <a:spAutoFit/>
          </a:bodyPr>
          <a:lstStyle/>
          <a:p>
            <a:r>
              <a:rPr lang="fr-FR" dirty="0"/>
              <a:t>Un joli effet peut être obtenu en jouant sur avec les éclairages publics.</a:t>
            </a:r>
          </a:p>
          <a:p>
            <a:r>
              <a:rPr lang="fr-FR" dirty="0"/>
              <a:t>On peut obtenir un effet de scintillement en forme d’étoiles.</a:t>
            </a:r>
          </a:p>
          <a:p>
            <a:endParaRPr lang="fr-FR" dirty="0"/>
          </a:p>
          <a:p>
            <a:r>
              <a:rPr lang="fr-FR" dirty="0"/>
              <a:t>Réalisation:</a:t>
            </a:r>
          </a:p>
          <a:p>
            <a:pPr marL="285750" indent="-285750">
              <a:buFontTx/>
              <a:buChar char="-"/>
            </a:pPr>
            <a:r>
              <a:rPr lang="fr-FR" dirty="0"/>
              <a:t>Utiliser un pied pour bien stabiliser l’appareil photo</a:t>
            </a:r>
          </a:p>
          <a:p>
            <a:pPr marL="285750" indent="-285750">
              <a:buFontTx/>
              <a:buChar char="-"/>
            </a:pPr>
            <a:r>
              <a:rPr lang="fr-FR" dirty="0"/>
              <a:t>Fermer fortement le diaphragme (f:16 ou plus) </a:t>
            </a:r>
          </a:p>
          <a:p>
            <a:pPr marL="285750" indent="-285750">
              <a:buFontTx/>
              <a:buChar char="-"/>
            </a:pPr>
            <a:r>
              <a:rPr lang="fr-FR" dirty="0"/>
              <a:t>Régler la vitesse et les ISO en conséquence.</a:t>
            </a:r>
          </a:p>
          <a:p>
            <a:pPr marL="285750" indent="-285750">
              <a:buFontTx/>
              <a:buChar char="-"/>
            </a:pPr>
            <a:r>
              <a:rPr lang="fr-FR" dirty="0"/>
              <a:t>Mettre des lumières fortes dans l’image (réverbères, autres)</a:t>
            </a:r>
          </a:p>
          <a:p>
            <a:pPr marL="285750" indent="-285750">
              <a:buFontTx/>
              <a:buChar char="-"/>
            </a:pPr>
            <a:r>
              <a:rPr lang="fr-FR" dirty="0"/>
              <a:t>Déclencher</a:t>
            </a:r>
          </a:p>
        </p:txBody>
      </p:sp>
      <p:pic>
        <p:nvPicPr>
          <p:cNvPr id="5" name="Image 4">
            <a:extLst>
              <a:ext uri="{FF2B5EF4-FFF2-40B4-BE49-F238E27FC236}">
                <a16:creationId xmlns:a16="http://schemas.microsoft.com/office/drawing/2014/main" id="{5ED004F4-A80E-4012-87B3-3BB3024A3C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5336" y="1408922"/>
            <a:ext cx="2857127" cy="4040155"/>
          </a:xfrm>
          <a:prstGeom prst="rect">
            <a:avLst/>
          </a:prstGeom>
        </p:spPr>
      </p:pic>
    </p:spTree>
    <p:extLst>
      <p:ext uri="{BB962C8B-B14F-4D97-AF65-F5344CB8AC3E}">
        <p14:creationId xmlns:p14="http://schemas.microsoft.com/office/powerpoint/2010/main" val="2020359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38A0EE3-A4FE-4841-9977-9952542447BD}"/>
              </a:ext>
            </a:extLst>
          </p:cNvPr>
          <p:cNvSpPr txBox="1"/>
          <p:nvPr/>
        </p:nvSpPr>
        <p:spPr>
          <a:xfrm>
            <a:off x="1091682" y="569167"/>
            <a:ext cx="1861728" cy="400110"/>
          </a:xfrm>
          <a:prstGeom prst="rect">
            <a:avLst/>
          </a:prstGeom>
          <a:noFill/>
        </p:spPr>
        <p:txBody>
          <a:bodyPr wrap="none" rtlCol="0">
            <a:spAutoFit/>
          </a:bodyPr>
          <a:lstStyle/>
          <a:p>
            <a:r>
              <a:rPr lang="fr-FR" sz="2000" b="1" dirty="0"/>
              <a:t>Filés de lumière</a:t>
            </a:r>
          </a:p>
        </p:txBody>
      </p:sp>
      <p:pic>
        <p:nvPicPr>
          <p:cNvPr id="4" name="Image 3">
            <a:extLst>
              <a:ext uri="{FF2B5EF4-FFF2-40B4-BE49-F238E27FC236}">
                <a16:creationId xmlns:a16="http://schemas.microsoft.com/office/drawing/2014/main" id="{CBAA439C-9222-446D-87FD-60E0A4E6FF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338" y="3540024"/>
            <a:ext cx="4307863" cy="3046445"/>
          </a:xfrm>
          <a:prstGeom prst="rect">
            <a:avLst/>
          </a:prstGeom>
        </p:spPr>
      </p:pic>
      <p:sp>
        <p:nvSpPr>
          <p:cNvPr id="5" name="ZoneTexte 4">
            <a:extLst>
              <a:ext uri="{FF2B5EF4-FFF2-40B4-BE49-F238E27FC236}">
                <a16:creationId xmlns:a16="http://schemas.microsoft.com/office/drawing/2014/main" id="{CCAD5467-C135-4F54-8C95-2B1834E45C65}"/>
              </a:ext>
            </a:extLst>
          </p:cNvPr>
          <p:cNvSpPr txBox="1"/>
          <p:nvPr/>
        </p:nvSpPr>
        <p:spPr>
          <a:xfrm>
            <a:off x="951724" y="1194318"/>
            <a:ext cx="7688424" cy="646331"/>
          </a:xfrm>
          <a:prstGeom prst="rect">
            <a:avLst/>
          </a:prstGeom>
          <a:noFill/>
        </p:spPr>
        <p:txBody>
          <a:bodyPr wrap="square" rtlCol="0">
            <a:spAutoFit/>
          </a:bodyPr>
          <a:lstStyle/>
          <a:p>
            <a:r>
              <a:rPr lang="fr-FR" dirty="0"/>
              <a:t>En jouant avec la lumière, des effets de filés de lumière peuvent être obtenus</a:t>
            </a:r>
          </a:p>
          <a:p>
            <a:endParaRPr lang="fr-FR" dirty="0"/>
          </a:p>
        </p:txBody>
      </p:sp>
      <p:sp>
        <p:nvSpPr>
          <p:cNvPr id="6" name="Rectangle 5">
            <a:extLst>
              <a:ext uri="{FF2B5EF4-FFF2-40B4-BE49-F238E27FC236}">
                <a16:creationId xmlns:a16="http://schemas.microsoft.com/office/drawing/2014/main" id="{F05D5949-CD19-4ED5-B37C-8D8FB6A3A792}"/>
              </a:ext>
            </a:extLst>
          </p:cNvPr>
          <p:cNvSpPr/>
          <p:nvPr/>
        </p:nvSpPr>
        <p:spPr>
          <a:xfrm>
            <a:off x="214605" y="1969346"/>
            <a:ext cx="4133460" cy="1200329"/>
          </a:xfrm>
          <a:prstGeom prst="rect">
            <a:avLst/>
          </a:prstGeom>
        </p:spPr>
        <p:txBody>
          <a:bodyPr wrap="square">
            <a:spAutoFit/>
          </a:bodyPr>
          <a:lstStyle/>
          <a:p>
            <a:r>
              <a:rPr lang="fr-FR" dirty="0"/>
              <a:t>Soit la lumière se déplace (voitures) une pose longue permet de matérialiser le déplacement des phares et feux arrières qui feront des trainées.</a:t>
            </a:r>
          </a:p>
        </p:txBody>
      </p:sp>
      <p:sp>
        <p:nvSpPr>
          <p:cNvPr id="7" name="ZoneTexte 6">
            <a:extLst>
              <a:ext uri="{FF2B5EF4-FFF2-40B4-BE49-F238E27FC236}">
                <a16:creationId xmlns:a16="http://schemas.microsoft.com/office/drawing/2014/main" id="{F5F05EEB-B58C-4470-A9F9-B28D84823967}"/>
              </a:ext>
            </a:extLst>
          </p:cNvPr>
          <p:cNvSpPr txBox="1"/>
          <p:nvPr/>
        </p:nvSpPr>
        <p:spPr>
          <a:xfrm>
            <a:off x="4777742" y="1840649"/>
            <a:ext cx="4133459" cy="1477328"/>
          </a:xfrm>
          <a:prstGeom prst="rect">
            <a:avLst/>
          </a:prstGeom>
          <a:noFill/>
        </p:spPr>
        <p:txBody>
          <a:bodyPr wrap="square" rtlCol="0">
            <a:spAutoFit/>
          </a:bodyPr>
          <a:lstStyle/>
          <a:p>
            <a:r>
              <a:rPr lang="fr-FR" dirty="0"/>
              <a:t>On peut obtenir un filé de lumière en pose longue. Il faut tourner la bague du zoom au cours de la prise de vue et laisser un peu de temps sans bouger pour fixer l’image. </a:t>
            </a:r>
          </a:p>
        </p:txBody>
      </p:sp>
      <p:pic>
        <p:nvPicPr>
          <p:cNvPr id="9" name="Image 8">
            <a:extLst>
              <a:ext uri="{FF2B5EF4-FFF2-40B4-BE49-F238E27FC236}">
                <a16:creationId xmlns:a16="http://schemas.microsoft.com/office/drawing/2014/main" id="{EC7D28E5-956F-4CAA-B6EF-DD8D7B79D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682" y="3435813"/>
            <a:ext cx="2303206" cy="3258077"/>
          </a:xfrm>
          <a:prstGeom prst="rect">
            <a:avLst/>
          </a:prstGeom>
        </p:spPr>
      </p:pic>
    </p:spTree>
    <p:extLst>
      <p:ext uri="{BB962C8B-B14F-4D97-AF65-F5344CB8AC3E}">
        <p14:creationId xmlns:p14="http://schemas.microsoft.com/office/powerpoint/2010/main" val="2406704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5A71566-EAD6-4B67-9D51-6052AD174628}"/>
              </a:ext>
            </a:extLst>
          </p:cNvPr>
          <p:cNvSpPr txBox="1"/>
          <p:nvPr/>
        </p:nvSpPr>
        <p:spPr>
          <a:xfrm>
            <a:off x="292721" y="640240"/>
            <a:ext cx="8056886" cy="461665"/>
          </a:xfrm>
          <a:prstGeom prst="rect">
            <a:avLst/>
          </a:prstGeom>
          <a:noFill/>
        </p:spPr>
        <p:txBody>
          <a:bodyPr wrap="none" rtlCol="0">
            <a:spAutoFit/>
          </a:bodyPr>
          <a:lstStyle/>
          <a:p>
            <a:r>
              <a:rPr lang="fr-FR" sz="2400" b="1" dirty="0"/>
              <a:t>Sortie de vendredi « Jungle en voie d’illumination » au MNHN</a:t>
            </a:r>
          </a:p>
        </p:txBody>
      </p:sp>
      <p:sp>
        <p:nvSpPr>
          <p:cNvPr id="3" name="ZoneTexte 2">
            <a:extLst>
              <a:ext uri="{FF2B5EF4-FFF2-40B4-BE49-F238E27FC236}">
                <a16:creationId xmlns:a16="http://schemas.microsoft.com/office/drawing/2014/main" id="{AC173852-282C-4426-8266-5969783BDEF7}"/>
              </a:ext>
            </a:extLst>
          </p:cNvPr>
          <p:cNvSpPr txBox="1"/>
          <p:nvPr/>
        </p:nvSpPr>
        <p:spPr>
          <a:xfrm>
            <a:off x="1295863" y="1517316"/>
            <a:ext cx="6552273" cy="2862322"/>
          </a:xfrm>
          <a:prstGeom prst="rect">
            <a:avLst/>
          </a:prstGeom>
          <a:noFill/>
        </p:spPr>
        <p:txBody>
          <a:bodyPr wrap="square" rtlCol="0">
            <a:spAutoFit/>
          </a:bodyPr>
          <a:lstStyle/>
          <a:p>
            <a:r>
              <a:rPr lang="fr-FR" dirty="0"/>
              <a:t>Les sculptures seront très lumineuses</a:t>
            </a:r>
          </a:p>
          <a:p>
            <a:endParaRPr lang="fr-FR" dirty="0"/>
          </a:p>
          <a:p>
            <a:r>
              <a:rPr lang="fr-FR" dirty="0"/>
              <a:t>Tenir compte du rendu escompté:</a:t>
            </a:r>
          </a:p>
          <a:p>
            <a:pPr marL="285750" indent="-285750">
              <a:buFontTx/>
              <a:buChar char="-"/>
            </a:pPr>
            <a:r>
              <a:rPr lang="fr-FR" dirty="0"/>
              <a:t>Sujet dans sont contexte, une surexposition permettra d’imager la sculpture (légèrement sur exposée) et l’arrière plan (dans la pénombre).</a:t>
            </a:r>
          </a:p>
          <a:p>
            <a:pPr marL="285750" indent="-285750">
              <a:buFontTx/>
              <a:buChar char="-"/>
            </a:pPr>
            <a:r>
              <a:rPr lang="fr-FR" dirty="0"/>
              <a:t>Le sujet seul, une sous exposition donnera la forme du sujet sur un font noir ou très sombre.</a:t>
            </a:r>
          </a:p>
          <a:p>
            <a:pPr marL="285750" indent="-285750">
              <a:buFontTx/>
              <a:buChar char="-"/>
            </a:pPr>
            <a:endParaRPr lang="fr-FR" dirty="0"/>
          </a:p>
          <a:p>
            <a:pPr marL="285750" indent="-285750">
              <a:buFontTx/>
              <a:buChar char="-"/>
            </a:pPr>
            <a:endParaRPr lang="fr-FR" dirty="0"/>
          </a:p>
        </p:txBody>
      </p:sp>
      <p:pic>
        <p:nvPicPr>
          <p:cNvPr id="4" name="Image 3">
            <a:extLst>
              <a:ext uri="{FF2B5EF4-FFF2-40B4-BE49-F238E27FC236}">
                <a16:creationId xmlns:a16="http://schemas.microsoft.com/office/drawing/2014/main" id="{2E9CD425-CE6F-476C-A6C1-B0E7CEAD9083}"/>
              </a:ext>
            </a:extLst>
          </p:cNvPr>
          <p:cNvPicPr>
            <a:picLocks noChangeAspect="1"/>
          </p:cNvPicPr>
          <p:nvPr/>
        </p:nvPicPr>
        <p:blipFill>
          <a:blip r:embed="rId2"/>
          <a:stretch>
            <a:fillRect/>
          </a:stretch>
        </p:blipFill>
        <p:spPr>
          <a:xfrm>
            <a:off x="2773311" y="3912910"/>
            <a:ext cx="3597378" cy="2694561"/>
          </a:xfrm>
          <a:prstGeom prst="rect">
            <a:avLst/>
          </a:prstGeom>
        </p:spPr>
      </p:pic>
    </p:spTree>
    <p:extLst>
      <p:ext uri="{BB962C8B-B14F-4D97-AF65-F5344CB8AC3E}">
        <p14:creationId xmlns:p14="http://schemas.microsoft.com/office/powerpoint/2010/main" val="2055519313"/>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91</TotalTime>
  <Words>548</Words>
  <Application>Microsoft Office PowerPoint</Application>
  <PresentationFormat>Affichage à l'écran (4:3)</PresentationFormat>
  <Paragraphs>65</Paragraphs>
  <Slides>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Calibri Light</vt:lpstr>
      <vt:lpstr>Thème Office</vt:lpstr>
      <vt:lpstr>La photo de nuit Jean-Rémi BERTRAND</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photo de nuit</dc:title>
  <dc:creator>jean-</dc:creator>
  <cp:lastModifiedBy>jean-</cp:lastModifiedBy>
  <cp:revision>12</cp:revision>
  <dcterms:created xsi:type="dcterms:W3CDTF">2023-12-06T12:37:14Z</dcterms:created>
  <dcterms:modified xsi:type="dcterms:W3CDTF">2023-12-07T14:18:59Z</dcterms:modified>
</cp:coreProperties>
</file>