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266" r:id="rId4"/>
    <p:sldId id="260" r:id="rId5"/>
    <p:sldId id="263" r:id="rId6"/>
    <p:sldId id="261" r:id="rId7"/>
    <p:sldId id="262" r:id="rId8"/>
    <p:sldId id="264" r:id="rId9"/>
    <p:sldId id="265" r:id="rId10"/>
    <p:sldId id="257" r:id="rId11"/>
    <p:sldId id="258" r:id="rId12"/>
    <p:sldId id="259" r:id="rId13"/>
    <p:sldId id="267" r:id="rId14"/>
    <p:sldId id="268" r:id="rId15"/>
    <p:sldId id="269" r:id="rId16"/>
    <p:sldId id="270" r:id="rId17"/>
    <p:sldId id="275" r:id="rId18"/>
    <p:sldId id="273" r:id="rId19"/>
    <p:sldId id="274" r:id="rId20"/>
    <p:sldId id="271"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an-" initials="j" lastIdx="1" clrIdx="0">
    <p:extLst>
      <p:ext uri="{19B8F6BF-5375-455C-9EA6-DF929625EA0E}">
        <p15:presenceInfo xmlns:p15="http://schemas.microsoft.com/office/powerpoint/2012/main" userId="d94d4c36be17acb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6" autoAdjust="0"/>
    <p:restoredTop sz="94660"/>
  </p:normalViewPr>
  <p:slideViewPr>
    <p:cSldViewPr snapToGrid="0" showGuides="1">
      <p:cViewPr varScale="1">
        <p:scale>
          <a:sx n="82" d="100"/>
          <a:sy n="82" d="100"/>
        </p:scale>
        <p:origin x="739"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0A5E80C-47B4-4849-AF0B-2F9E9DBB3FA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876911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0A5E80C-47B4-4849-AF0B-2F9E9DBB3FA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3754169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0A5E80C-47B4-4849-AF0B-2F9E9DBB3FA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301748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0A5E80C-47B4-4849-AF0B-2F9E9DBB3FA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3444950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30A5E80C-47B4-4849-AF0B-2F9E9DBB3FAE}" type="datetimeFigureOut">
              <a:rPr lang="fr-FR" smtClean="0"/>
              <a:t>07/12/2023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4284979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0A5E80C-47B4-4849-AF0B-2F9E9DBB3FAE}" type="datetimeFigureOut">
              <a:rPr lang="fr-FR" smtClean="0"/>
              <a:t>07/12/2023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235234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0A5E80C-47B4-4849-AF0B-2F9E9DBB3FAE}" type="datetimeFigureOut">
              <a:rPr lang="fr-FR" smtClean="0"/>
              <a:t>07/12/2023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2921649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0A5E80C-47B4-4849-AF0B-2F9E9DBB3FAE}" type="datetimeFigureOut">
              <a:rPr lang="fr-FR" smtClean="0"/>
              <a:t>07/12/2023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683068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5E80C-47B4-4849-AF0B-2F9E9DBB3FAE}" type="datetimeFigureOut">
              <a:rPr lang="fr-FR" smtClean="0"/>
              <a:t>07/12/2023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4241464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0A5E80C-47B4-4849-AF0B-2F9E9DBB3FAE}" type="datetimeFigureOut">
              <a:rPr lang="fr-FR" smtClean="0"/>
              <a:t>07/12/2023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192311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0A5E80C-47B4-4849-AF0B-2F9E9DBB3FAE}" type="datetimeFigureOut">
              <a:rPr lang="fr-FR" smtClean="0"/>
              <a:t>07/12/2023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ECBE109-E7AC-4E81-8397-87E67E785A2A}" type="slidenum">
              <a:rPr lang="fr-FR" smtClean="0"/>
              <a:t>‹N°›</a:t>
            </a:fld>
            <a:endParaRPr lang="fr-FR"/>
          </a:p>
        </p:txBody>
      </p:sp>
    </p:spTree>
    <p:extLst>
      <p:ext uri="{BB962C8B-B14F-4D97-AF65-F5344CB8AC3E}">
        <p14:creationId xmlns:p14="http://schemas.microsoft.com/office/powerpoint/2010/main" val="3706121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A5E80C-47B4-4849-AF0B-2F9E9DBB3FAE}" type="datetimeFigureOut">
              <a:rPr lang="fr-FR" smtClean="0"/>
              <a:t>07/12/2023</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CBE109-E7AC-4E81-8397-87E67E785A2A}" type="slidenum">
              <a:rPr lang="fr-FR" smtClean="0"/>
              <a:t>‹N°›</a:t>
            </a:fld>
            <a:endParaRPr lang="fr-FR"/>
          </a:p>
        </p:txBody>
      </p:sp>
    </p:spTree>
    <p:extLst>
      <p:ext uri="{BB962C8B-B14F-4D97-AF65-F5344CB8AC3E}">
        <p14:creationId xmlns:p14="http://schemas.microsoft.com/office/powerpoint/2010/main" val="1282353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t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3EA696-D6CA-41AB-A8CC-751C0F67CFFA}"/>
              </a:ext>
            </a:extLst>
          </p:cNvPr>
          <p:cNvSpPr>
            <a:spLocks noGrp="1"/>
          </p:cNvSpPr>
          <p:nvPr>
            <p:ph type="ctrTitle"/>
          </p:nvPr>
        </p:nvSpPr>
        <p:spPr>
          <a:xfrm>
            <a:off x="685800" y="401216"/>
            <a:ext cx="7772400" cy="3509963"/>
          </a:xfrm>
        </p:spPr>
        <p:txBody>
          <a:bodyPr>
            <a:normAutofit fontScale="90000"/>
          </a:bodyPr>
          <a:lstStyle/>
          <a:p>
            <a:r>
              <a:rPr lang="fr-FR" sz="7300" b="1" dirty="0"/>
              <a:t>La photo de près:</a:t>
            </a:r>
            <a:br>
              <a:rPr lang="fr-FR" sz="7300" b="1" dirty="0"/>
            </a:br>
            <a:r>
              <a:rPr lang="fr-FR" sz="2800" b="1" dirty="0"/>
              <a:t> </a:t>
            </a:r>
            <a:br>
              <a:rPr lang="fr-FR" sz="7300" b="1" dirty="0"/>
            </a:br>
            <a:r>
              <a:rPr lang="fr-FR" sz="4800" b="1" dirty="0"/>
              <a:t>Macrophotographie </a:t>
            </a:r>
            <a:br>
              <a:rPr lang="fr-FR" sz="4800" b="1" dirty="0"/>
            </a:br>
            <a:r>
              <a:rPr lang="fr-FR" sz="4800" b="1" dirty="0"/>
              <a:t>Proxi-photographie</a:t>
            </a:r>
            <a:br>
              <a:rPr lang="fr-FR" sz="4800" b="1" dirty="0"/>
            </a:br>
            <a:br>
              <a:rPr lang="fr-FR" sz="4800" b="1" dirty="0"/>
            </a:br>
            <a:r>
              <a:rPr lang="fr-FR" sz="2700" b="1" dirty="0" err="1"/>
              <a:t>Jean-Rémi</a:t>
            </a:r>
            <a:r>
              <a:rPr lang="fr-FR" sz="2700" b="1" dirty="0"/>
              <a:t> BERTRAND</a:t>
            </a:r>
            <a:endParaRPr lang="fr-FR" b="1" dirty="0"/>
          </a:p>
        </p:txBody>
      </p:sp>
      <p:pic>
        <p:nvPicPr>
          <p:cNvPr id="5" name="Image 4">
            <a:extLst>
              <a:ext uri="{FF2B5EF4-FFF2-40B4-BE49-F238E27FC236}">
                <a16:creationId xmlns:a16="http://schemas.microsoft.com/office/drawing/2014/main" id="{064C96C7-17A1-4AC1-84A6-AF5D68257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8651" y="4024300"/>
            <a:ext cx="3446697" cy="2585753"/>
          </a:xfrm>
          <a:prstGeom prst="rect">
            <a:avLst/>
          </a:prstGeom>
        </p:spPr>
      </p:pic>
    </p:spTree>
    <p:extLst>
      <p:ext uri="{BB962C8B-B14F-4D97-AF65-F5344CB8AC3E}">
        <p14:creationId xmlns:p14="http://schemas.microsoft.com/office/powerpoint/2010/main" val="2314076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5488DFE-3C1A-4B54-992B-F79130BA0CBA}"/>
              </a:ext>
            </a:extLst>
          </p:cNvPr>
          <p:cNvSpPr txBox="1"/>
          <p:nvPr/>
        </p:nvSpPr>
        <p:spPr>
          <a:xfrm>
            <a:off x="3314572" y="418909"/>
            <a:ext cx="2514856" cy="707886"/>
          </a:xfrm>
          <a:prstGeom prst="rect">
            <a:avLst/>
          </a:prstGeom>
          <a:noFill/>
        </p:spPr>
        <p:txBody>
          <a:bodyPr wrap="none" rtlCol="0">
            <a:spAutoFit/>
          </a:bodyPr>
          <a:lstStyle/>
          <a:p>
            <a:r>
              <a:rPr lang="fr-FR" sz="4000" b="1" dirty="0"/>
              <a:t>Définitions</a:t>
            </a:r>
          </a:p>
        </p:txBody>
      </p:sp>
      <p:sp>
        <p:nvSpPr>
          <p:cNvPr id="3" name="ZoneTexte 2">
            <a:extLst>
              <a:ext uri="{FF2B5EF4-FFF2-40B4-BE49-F238E27FC236}">
                <a16:creationId xmlns:a16="http://schemas.microsoft.com/office/drawing/2014/main" id="{09BE4BFE-C765-43F1-8A0D-DFDDE5942932}"/>
              </a:ext>
            </a:extLst>
          </p:cNvPr>
          <p:cNvSpPr txBox="1"/>
          <p:nvPr/>
        </p:nvSpPr>
        <p:spPr>
          <a:xfrm>
            <a:off x="989046" y="1336294"/>
            <a:ext cx="7072604" cy="3970318"/>
          </a:xfrm>
          <a:prstGeom prst="rect">
            <a:avLst/>
          </a:prstGeom>
          <a:noFill/>
        </p:spPr>
        <p:txBody>
          <a:bodyPr wrap="square" rtlCol="0">
            <a:spAutoFit/>
          </a:bodyPr>
          <a:lstStyle/>
          <a:p>
            <a:r>
              <a:rPr lang="fr-FR" b="1" dirty="0"/>
              <a:t>But :</a:t>
            </a:r>
            <a:r>
              <a:rPr lang="fr-FR" dirty="0"/>
              <a:t> photographier un petit sujet en s’en rapprochant le plus pour que son image sur le capteur soit la plus grande possible.</a:t>
            </a:r>
          </a:p>
          <a:p>
            <a:endParaRPr lang="fr-FR" dirty="0"/>
          </a:p>
          <a:p>
            <a:endParaRPr lang="fr-FR" dirty="0"/>
          </a:p>
          <a:p>
            <a:r>
              <a:rPr lang="fr-FR" b="1" dirty="0"/>
              <a:t>Proxi-photographie :</a:t>
            </a:r>
            <a:r>
              <a:rPr lang="fr-FR" dirty="0"/>
              <a:t> Le sujet est plus grand que son image sur le capteur avec un rapport de grossissement inférieur à 1.</a:t>
            </a:r>
          </a:p>
          <a:p>
            <a:endParaRPr lang="fr-FR" dirty="0"/>
          </a:p>
          <a:p>
            <a:endParaRPr lang="fr-FR" dirty="0"/>
          </a:p>
          <a:p>
            <a:endParaRPr lang="fr-FR" dirty="0"/>
          </a:p>
          <a:p>
            <a:endParaRPr lang="fr-FR" dirty="0"/>
          </a:p>
          <a:p>
            <a:endParaRPr lang="fr-FR" dirty="0"/>
          </a:p>
          <a:p>
            <a:endParaRPr lang="fr-FR" dirty="0"/>
          </a:p>
          <a:p>
            <a:r>
              <a:rPr lang="fr-FR" b="1" dirty="0"/>
              <a:t>Macrophotographie :</a:t>
            </a:r>
            <a:r>
              <a:rPr lang="fr-FR" dirty="0"/>
              <a:t> Le sujet est plus petit que son image sur le capteur avec un rapport de grossissement supérieur à 1.  </a:t>
            </a:r>
          </a:p>
        </p:txBody>
      </p:sp>
      <p:pic>
        <p:nvPicPr>
          <p:cNvPr id="4" name="Image 3">
            <a:extLst>
              <a:ext uri="{FF2B5EF4-FFF2-40B4-BE49-F238E27FC236}">
                <a16:creationId xmlns:a16="http://schemas.microsoft.com/office/drawing/2014/main" id="{4A1B5E73-3733-4F1D-BEFA-1D0C27A63C59}"/>
              </a:ext>
            </a:extLst>
          </p:cNvPr>
          <p:cNvPicPr>
            <a:picLocks noChangeAspect="1"/>
          </p:cNvPicPr>
          <p:nvPr/>
        </p:nvPicPr>
        <p:blipFill>
          <a:blip r:embed="rId2"/>
          <a:stretch>
            <a:fillRect/>
          </a:stretch>
        </p:blipFill>
        <p:spPr>
          <a:xfrm>
            <a:off x="1541592" y="3150236"/>
            <a:ext cx="940351" cy="1372775"/>
          </a:xfrm>
          <a:prstGeom prst="rect">
            <a:avLst/>
          </a:prstGeom>
        </p:spPr>
      </p:pic>
      <p:pic>
        <p:nvPicPr>
          <p:cNvPr id="5" name="Image 4">
            <a:extLst>
              <a:ext uri="{FF2B5EF4-FFF2-40B4-BE49-F238E27FC236}">
                <a16:creationId xmlns:a16="http://schemas.microsoft.com/office/drawing/2014/main" id="{12C7A028-DDB1-4F0F-9122-FA3A7876BE4C}"/>
              </a:ext>
            </a:extLst>
          </p:cNvPr>
          <p:cNvPicPr>
            <a:picLocks noChangeAspect="1"/>
          </p:cNvPicPr>
          <p:nvPr/>
        </p:nvPicPr>
        <p:blipFill>
          <a:blip r:embed="rId2"/>
          <a:stretch>
            <a:fillRect/>
          </a:stretch>
        </p:blipFill>
        <p:spPr>
          <a:xfrm>
            <a:off x="5192461" y="3491096"/>
            <a:ext cx="604953" cy="883143"/>
          </a:xfrm>
          <a:prstGeom prst="rect">
            <a:avLst/>
          </a:prstGeom>
        </p:spPr>
      </p:pic>
      <p:sp>
        <p:nvSpPr>
          <p:cNvPr id="6" name="Rectangle 5">
            <a:extLst>
              <a:ext uri="{FF2B5EF4-FFF2-40B4-BE49-F238E27FC236}">
                <a16:creationId xmlns:a16="http://schemas.microsoft.com/office/drawing/2014/main" id="{C7011174-23BF-4A01-B004-9931088E4964}"/>
              </a:ext>
            </a:extLst>
          </p:cNvPr>
          <p:cNvSpPr/>
          <p:nvPr/>
        </p:nvSpPr>
        <p:spPr>
          <a:xfrm>
            <a:off x="4695924" y="3429000"/>
            <a:ext cx="1539550" cy="1052788"/>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BC725613-46AF-4AED-B285-0BB519F2894F}"/>
              </a:ext>
            </a:extLst>
          </p:cNvPr>
          <p:cNvPicPr>
            <a:picLocks noChangeAspect="1"/>
          </p:cNvPicPr>
          <p:nvPr/>
        </p:nvPicPr>
        <p:blipFill>
          <a:blip r:embed="rId2"/>
          <a:stretch>
            <a:fillRect/>
          </a:stretch>
        </p:blipFill>
        <p:spPr>
          <a:xfrm>
            <a:off x="1852607" y="5575827"/>
            <a:ext cx="452054" cy="659933"/>
          </a:xfrm>
          <a:prstGeom prst="rect">
            <a:avLst/>
          </a:prstGeom>
        </p:spPr>
      </p:pic>
      <p:pic>
        <p:nvPicPr>
          <p:cNvPr id="8" name="Image 7">
            <a:extLst>
              <a:ext uri="{FF2B5EF4-FFF2-40B4-BE49-F238E27FC236}">
                <a16:creationId xmlns:a16="http://schemas.microsoft.com/office/drawing/2014/main" id="{E5974026-0833-415C-B40E-365DDB232BBC}"/>
              </a:ext>
            </a:extLst>
          </p:cNvPr>
          <p:cNvPicPr>
            <a:picLocks noChangeAspect="1"/>
          </p:cNvPicPr>
          <p:nvPr/>
        </p:nvPicPr>
        <p:blipFill>
          <a:blip r:embed="rId2"/>
          <a:stretch>
            <a:fillRect/>
          </a:stretch>
        </p:blipFill>
        <p:spPr>
          <a:xfrm>
            <a:off x="5192462" y="5471258"/>
            <a:ext cx="604953" cy="883143"/>
          </a:xfrm>
          <a:prstGeom prst="rect">
            <a:avLst/>
          </a:prstGeom>
        </p:spPr>
      </p:pic>
      <p:sp>
        <p:nvSpPr>
          <p:cNvPr id="9" name="Rectangle 8">
            <a:extLst>
              <a:ext uri="{FF2B5EF4-FFF2-40B4-BE49-F238E27FC236}">
                <a16:creationId xmlns:a16="http://schemas.microsoft.com/office/drawing/2014/main" id="{454D33C7-959E-4E31-9E99-E5CDE633C8DA}"/>
              </a:ext>
            </a:extLst>
          </p:cNvPr>
          <p:cNvSpPr/>
          <p:nvPr/>
        </p:nvSpPr>
        <p:spPr>
          <a:xfrm>
            <a:off x="4699028" y="5428867"/>
            <a:ext cx="1539550" cy="1052788"/>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10">
            <a:extLst>
              <a:ext uri="{FF2B5EF4-FFF2-40B4-BE49-F238E27FC236}">
                <a16:creationId xmlns:a16="http://schemas.microsoft.com/office/drawing/2014/main" id="{38C83B0D-43C4-4574-9935-9DC18CFA73C5}"/>
              </a:ext>
            </a:extLst>
          </p:cNvPr>
          <p:cNvCxnSpPr>
            <a:cxnSpLocks/>
          </p:cNvCxnSpPr>
          <p:nvPr/>
        </p:nvCxnSpPr>
        <p:spPr>
          <a:xfrm>
            <a:off x="2481943" y="3228392"/>
            <a:ext cx="1963030" cy="33590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ACD1975F-0EAA-46AF-9A9D-97772BE77A91}"/>
              </a:ext>
            </a:extLst>
          </p:cNvPr>
          <p:cNvCxnSpPr/>
          <p:nvPr/>
        </p:nvCxnSpPr>
        <p:spPr>
          <a:xfrm flipV="1">
            <a:off x="2481943" y="4273420"/>
            <a:ext cx="1966134" cy="249591"/>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7616589C-E25A-4919-A3D4-9774C3F89BFD}"/>
              </a:ext>
            </a:extLst>
          </p:cNvPr>
          <p:cNvCxnSpPr/>
          <p:nvPr/>
        </p:nvCxnSpPr>
        <p:spPr>
          <a:xfrm flipV="1">
            <a:off x="2481943" y="5521706"/>
            <a:ext cx="1966134" cy="132645"/>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88E03ACA-8538-4F40-8D45-B178D9173489}"/>
              </a:ext>
            </a:extLst>
          </p:cNvPr>
          <p:cNvCxnSpPr>
            <a:cxnSpLocks/>
          </p:cNvCxnSpPr>
          <p:nvPr/>
        </p:nvCxnSpPr>
        <p:spPr>
          <a:xfrm>
            <a:off x="2481943" y="6235760"/>
            <a:ext cx="1963030" cy="118641"/>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123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6254718-4F03-4A55-A79A-A919DF4E8C89}"/>
              </a:ext>
            </a:extLst>
          </p:cNvPr>
          <p:cNvSpPr txBox="1"/>
          <p:nvPr/>
        </p:nvSpPr>
        <p:spPr>
          <a:xfrm>
            <a:off x="3189481" y="96515"/>
            <a:ext cx="2752869" cy="707886"/>
          </a:xfrm>
          <a:prstGeom prst="rect">
            <a:avLst/>
          </a:prstGeom>
          <a:noFill/>
        </p:spPr>
        <p:txBody>
          <a:bodyPr wrap="none" rtlCol="0">
            <a:spAutoFit/>
          </a:bodyPr>
          <a:lstStyle/>
          <a:p>
            <a:r>
              <a:rPr lang="fr-FR" sz="4000" b="1" dirty="0"/>
              <a:t>Contraintes </a:t>
            </a:r>
          </a:p>
        </p:txBody>
      </p:sp>
      <p:sp>
        <p:nvSpPr>
          <p:cNvPr id="3" name="ZoneTexte 2">
            <a:extLst>
              <a:ext uri="{FF2B5EF4-FFF2-40B4-BE49-F238E27FC236}">
                <a16:creationId xmlns:a16="http://schemas.microsoft.com/office/drawing/2014/main" id="{8CDB63CE-6946-41E4-B744-0700CEB72CDC}"/>
              </a:ext>
            </a:extLst>
          </p:cNvPr>
          <p:cNvSpPr txBox="1"/>
          <p:nvPr/>
        </p:nvSpPr>
        <p:spPr>
          <a:xfrm>
            <a:off x="328122" y="851043"/>
            <a:ext cx="8573281" cy="5940088"/>
          </a:xfrm>
          <a:prstGeom prst="rect">
            <a:avLst/>
          </a:prstGeom>
          <a:noFill/>
        </p:spPr>
        <p:txBody>
          <a:bodyPr wrap="square" rtlCol="0">
            <a:spAutoFit/>
          </a:bodyPr>
          <a:lstStyle/>
          <a:p>
            <a:pPr marL="342900" indent="-342900">
              <a:buFont typeface="Arial" panose="020B0604020202020204" pitchFamily="34" charset="0"/>
              <a:buChar char="•"/>
            </a:pPr>
            <a:r>
              <a:rPr lang="fr-FR" sz="2000" b="1" dirty="0"/>
              <a:t>Profondeur de champs : </a:t>
            </a:r>
            <a:r>
              <a:rPr lang="fr-FR" sz="2000" dirty="0"/>
              <a:t>Plus on se rapproche du sujet plus la zone de netteté de l’objectif diminue. </a:t>
            </a:r>
          </a:p>
          <a:p>
            <a:r>
              <a:rPr lang="fr-FR" sz="2000" dirty="0"/>
              <a:t>	</a:t>
            </a:r>
            <a:r>
              <a:rPr lang="fr-FR" sz="2000" b="1" i="1" dirty="0"/>
              <a:t>Solution : </a:t>
            </a:r>
            <a:r>
              <a:rPr lang="fr-FR" sz="2000" i="1" dirty="0"/>
              <a:t>fermer le diaphragme pour augmenter la profondeur de champs.</a:t>
            </a:r>
          </a:p>
          <a:p>
            <a:endParaRPr lang="fr-FR" sz="2000" dirty="0"/>
          </a:p>
          <a:p>
            <a:pPr marL="342900" indent="-342900">
              <a:buFont typeface="Arial" panose="020B0604020202020204" pitchFamily="34" charset="0"/>
              <a:buChar char="•"/>
            </a:pPr>
            <a:r>
              <a:rPr lang="fr-FR" sz="2000" b="1" dirty="0"/>
              <a:t>Distance minimum de mise au point : </a:t>
            </a:r>
            <a:r>
              <a:rPr lang="fr-FR" sz="2000" dirty="0"/>
              <a:t>Les objectifs ont par construction une distance sous laquelle la mise au point ne peut être faite. Cette distance est indiquée sur les caractéristiques de l’objectif. </a:t>
            </a:r>
          </a:p>
          <a:p>
            <a:endParaRPr lang="fr-FR" sz="2000" dirty="0"/>
          </a:p>
          <a:p>
            <a:pPr>
              <a:tabLst>
                <a:tab pos="719138" algn="l"/>
              </a:tabLst>
            </a:pPr>
            <a:r>
              <a:rPr lang="fr-FR" sz="2000" dirty="0"/>
              <a:t>	Cette distance se mesure entre le sujet photographié et le capteur.</a:t>
            </a:r>
          </a:p>
          <a:p>
            <a:pPr>
              <a:tabLst>
                <a:tab pos="719138" algn="l"/>
              </a:tabLst>
            </a:pPr>
            <a:endParaRPr lang="fr-FR" sz="2000" dirty="0"/>
          </a:p>
          <a:p>
            <a:pPr>
              <a:tabLst>
                <a:tab pos="719138" algn="l"/>
              </a:tabLst>
            </a:pPr>
            <a:endParaRPr lang="fr-FR" sz="2000" dirty="0"/>
          </a:p>
          <a:p>
            <a:pPr>
              <a:tabLst>
                <a:tab pos="719138" algn="l"/>
              </a:tabLst>
            </a:pPr>
            <a:endParaRPr lang="fr-FR" sz="2000" dirty="0"/>
          </a:p>
          <a:p>
            <a:pPr>
              <a:tabLst>
                <a:tab pos="719138" algn="l"/>
              </a:tabLst>
            </a:pPr>
            <a:endParaRPr lang="fr-FR" sz="2000" dirty="0"/>
          </a:p>
          <a:p>
            <a:pPr>
              <a:tabLst>
                <a:tab pos="719138" algn="l"/>
              </a:tabLst>
            </a:pPr>
            <a:endParaRPr lang="fr-FR" sz="2000" dirty="0"/>
          </a:p>
          <a:p>
            <a:pPr>
              <a:tabLst>
                <a:tab pos="719138" algn="l"/>
              </a:tabLst>
            </a:pPr>
            <a:endParaRPr lang="fr-FR" sz="2000" dirty="0"/>
          </a:p>
          <a:p>
            <a:pPr marL="342900" indent="-342900">
              <a:buFont typeface="Arial" panose="020B0604020202020204" pitchFamily="34" charset="0"/>
              <a:buChar char="•"/>
              <a:tabLst>
                <a:tab pos="719138" algn="l"/>
              </a:tabLst>
            </a:pPr>
            <a:r>
              <a:rPr lang="fr-FR" sz="2000" b="1" dirty="0"/>
              <a:t>Flou de bouger : </a:t>
            </a:r>
            <a:r>
              <a:rPr lang="fr-FR" sz="2000" dirty="0"/>
              <a:t>le sujet étant petit et potentiellement mobile, tout mouvement excessif de l’appareil ou du sujet entrainera du flou dans l’image.</a:t>
            </a:r>
          </a:p>
          <a:p>
            <a:pPr marL="719138">
              <a:tabLst>
                <a:tab pos="719138" algn="l"/>
              </a:tabLst>
            </a:pPr>
            <a:r>
              <a:rPr lang="fr-FR" sz="2000" b="1" i="1" dirty="0"/>
              <a:t>Solution : </a:t>
            </a:r>
            <a:r>
              <a:rPr lang="fr-FR" sz="2000" i="1" dirty="0"/>
              <a:t>utiliser une grande vitesse d’obturation, un pied, un déclencheur à distance.</a:t>
            </a:r>
          </a:p>
        </p:txBody>
      </p:sp>
      <p:grpSp>
        <p:nvGrpSpPr>
          <p:cNvPr id="8" name="Groupe 7">
            <a:extLst>
              <a:ext uri="{FF2B5EF4-FFF2-40B4-BE49-F238E27FC236}">
                <a16:creationId xmlns:a16="http://schemas.microsoft.com/office/drawing/2014/main" id="{8CC23F68-612E-428A-A58B-6A82B121D904}"/>
              </a:ext>
            </a:extLst>
          </p:cNvPr>
          <p:cNvGrpSpPr/>
          <p:nvPr/>
        </p:nvGrpSpPr>
        <p:grpSpPr>
          <a:xfrm>
            <a:off x="813695" y="3346766"/>
            <a:ext cx="259347" cy="315734"/>
            <a:chOff x="1129004" y="3965510"/>
            <a:chExt cx="259347" cy="315734"/>
          </a:xfrm>
        </p:grpSpPr>
        <p:sp>
          <p:nvSpPr>
            <p:cNvPr id="4" name="Triangle isocèle 3">
              <a:extLst>
                <a:ext uri="{FF2B5EF4-FFF2-40B4-BE49-F238E27FC236}">
                  <a16:creationId xmlns:a16="http://schemas.microsoft.com/office/drawing/2014/main" id="{391BEEF1-308A-4C61-BA8B-0C4675FC05D4}"/>
                </a:ext>
              </a:extLst>
            </p:cNvPr>
            <p:cNvSpPr/>
            <p:nvPr/>
          </p:nvSpPr>
          <p:spPr>
            <a:xfrm>
              <a:off x="1129004" y="3965510"/>
              <a:ext cx="251927" cy="261257"/>
            </a:xfrm>
            <a:prstGeom prst="triangl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105315C2-D3AC-4B69-9017-32FC1EDA3DEE}"/>
                </a:ext>
              </a:extLst>
            </p:cNvPr>
            <p:cNvSpPr txBox="1"/>
            <p:nvPr/>
          </p:nvSpPr>
          <p:spPr>
            <a:xfrm>
              <a:off x="1129004" y="3973467"/>
              <a:ext cx="259347" cy="307777"/>
            </a:xfrm>
            <a:prstGeom prst="rect">
              <a:avLst/>
            </a:prstGeom>
            <a:noFill/>
          </p:spPr>
          <p:txBody>
            <a:bodyPr wrap="square" rtlCol="0">
              <a:spAutoFit/>
            </a:bodyPr>
            <a:lstStyle/>
            <a:p>
              <a:r>
                <a:rPr lang="fr-FR" sz="1400" dirty="0"/>
                <a:t>!</a:t>
              </a:r>
            </a:p>
          </p:txBody>
        </p:sp>
      </p:grpSp>
      <p:pic>
        <p:nvPicPr>
          <p:cNvPr id="10" name="Image 9">
            <a:extLst>
              <a:ext uri="{FF2B5EF4-FFF2-40B4-BE49-F238E27FC236}">
                <a16:creationId xmlns:a16="http://schemas.microsoft.com/office/drawing/2014/main" id="{189E4D21-1BF8-417B-8336-22E0CDAA6034}"/>
              </a:ext>
            </a:extLst>
          </p:cNvPr>
          <p:cNvPicPr>
            <a:picLocks noChangeAspect="1"/>
          </p:cNvPicPr>
          <p:nvPr/>
        </p:nvPicPr>
        <p:blipFill>
          <a:blip r:embed="rId2"/>
          <a:stretch>
            <a:fillRect/>
          </a:stretch>
        </p:blipFill>
        <p:spPr>
          <a:xfrm>
            <a:off x="5159006" y="3821087"/>
            <a:ext cx="938865" cy="1371719"/>
          </a:xfrm>
          <a:prstGeom prst="rect">
            <a:avLst/>
          </a:prstGeom>
        </p:spPr>
      </p:pic>
      <p:sp>
        <p:nvSpPr>
          <p:cNvPr id="11" name="Rectangle : coins arrondis 10">
            <a:extLst>
              <a:ext uri="{FF2B5EF4-FFF2-40B4-BE49-F238E27FC236}">
                <a16:creationId xmlns:a16="http://schemas.microsoft.com/office/drawing/2014/main" id="{96B83D9D-D6DD-4CD2-A497-1FE1AB1DBC93}"/>
              </a:ext>
            </a:extLst>
          </p:cNvPr>
          <p:cNvSpPr/>
          <p:nvPr/>
        </p:nvSpPr>
        <p:spPr>
          <a:xfrm>
            <a:off x="3105141" y="4083728"/>
            <a:ext cx="499194" cy="1145220"/>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avec coins rognés en haut 12">
            <a:extLst>
              <a:ext uri="{FF2B5EF4-FFF2-40B4-BE49-F238E27FC236}">
                <a16:creationId xmlns:a16="http://schemas.microsoft.com/office/drawing/2014/main" id="{4E52538E-CA28-4933-9EE1-23C8EE366AFA}"/>
              </a:ext>
            </a:extLst>
          </p:cNvPr>
          <p:cNvSpPr/>
          <p:nvPr/>
        </p:nvSpPr>
        <p:spPr>
          <a:xfrm rot="16200000">
            <a:off x="3785305" y="4225771"/>
            <a:ext cx="499194" cy="861134"/>
          </a:xfrm>
          <a:prstGeom prst="snip2Same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avec coins rognés en haut 13">
            <a:extLst>
              <a:ext uri="{FF2B5EF4-FFF2-40B4-BE49-F238E27FC236}">
                <a16:creationId xmlns:a16="http://schemas.microsoft.com/office/drawing/2014/main" id="{FD11FEC2-5234-4A6D-BDFC-CEADF18A5E99}"/>
              </a:ext>
            </a:extLst>
          </p:cNvPr>
          <p:cNvSpPr/>
          <p:nvPr/>
        </p:nvSpPr>
        <p:spPr>
          <a:xfrm rot="5400000">
            <a:off x="3135870" y="4461374"/>
            <a:ext cx="322323" cy="383784"/>
          </a:xfrm>
          <a:prstGeom prst="snip2SameRect">
            <a:avLst>
              <a:gd name="adj1" fmla="val 29433"/>
              <a:gd name="adj2" fmla="val 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a:extLst>
              <a:ext uri="{FF2B5EF4-FFF2-40B4-BE49-F238E27FC236}">
                <a16:creationId xmlns:a16="http://schemas.microsoft.com/office/drawing/2014/main" id="{E90FD583-80DC-4250-93CA-6D74D6E78960}"/>
              </a:ext>
            </a:extLst>
          </p:cNvPr>
          <p:cNvGrpSpPr/>
          <p:nvPr/>
        </p:nvGrpSpPr>
        <p:grpSpPr>
          <a:xfrm>
            <a:off x="3202796" y="4263868"/>
            <a:ext cx="151942" cy="198383"/>
            <a:chOff x="-346229" y="4110361"/>
            <a:chExt cx="294790" cy="470520"/>
          </a:xfrm>
        </p:grpSpPr>
        <p:sp>
          <p:nvSpPr>
            <p:cNvPr id="15" name="Ellipse 14">
              <a:extLst>
                <a:ext uri="{FF2B5EF4-FFF2-40B4-BE49-F238E27FC236}">
                  <a16:creationId xmlns:a16="http://schemas.microsoft.com/office/drawing/2014/main" id="{0F921E18-B1AB-427F-BDC3-07475A481B8F}"/>
                </a:ext>
              </a:extLst>
            </p:cNvPr>
            <p:cNvSpPr/>
            <p:nvPr/>
          </p:nvSpPr>
          <p:spPr>
            <a:xfrm>
              <a:off x="-346229" y="4199138"/>
              <a:ext cx="294790" cy="2929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Connecteur droit 16">
              <a:extLst>
                <a:ext uri="{FF2B5EF4-FFF2-40B4-BE49-F238E27FC236}">
                  <a16:creationId xmlns:a16="http://schemas.microsoft.com/office/drawing/2014/main" id="{C7C4F213-C6A4-4E20-BC9C-5AC7D8D44E2B}"/>
                </a:ext>
              </a:extLst>
            </p:cNvPr>
            <p:cNvCxnSpPr>
              <a:cxnSpLocks/>
            </p:cNvCxnSpPr>
            <p:nvPr/>
          </p:nvCxnSpPr>
          <p:spPr>
            <a:xfrm flipH="1">
              <a:off x="-204122" y="4110361"/>
              <a:ext cx="3525" cy="47052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2" name="Connecteur droit avec flèche 21">
            <a:extLst>
              <a:ext uri="{FF2B5EF4-FFF2-40B4-BE49-F238E27FC236}">
                <a16:creationId xmlns:a16="http://schemas.microsoft.com/office/drawing/2014/main" id="{203D6E0F-1442-4757-BDD7-32B50FB24886}"/>
              </a:ext>
            </a:extLst>
          </p:cNvPr>
          <p:cNvCxnSpPr>
            <a:cxnSpLocks/>
          </p:cNvCxnSpPr>
          <p:nvPr/>
        </p:nvCxnSpPr>
        <p:spPr>
          <a:xfrm>
            <a:off x="3276041" y="4177012"/>
            <a:ext cx="2121582"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AD3A6E-3744-4EE9-A0CA-F4E2A9664704}"/>
              </a:ext>
            </a:extLst>
          </p:cNvPr>
          <p:cNvCxnSpPr>
            <a:cxnSpLocks/>
          </p:cNvCxnSpPr>
          <p:nvPr/>
        </p:nvCxnSpPr>
        <p:spPr>
          <a:xfrm>
            <a:off x="4465469" y="4657886"/>
            <a:ext cx="852255"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19E0E499-0FEB-4D44-A8A2-8F74985545EC}"/>
              </a:ext>
            </a:extLst>
          </p:cNvPr>
          <p:cNvSpPr txBox="1"/>
          <p:nvPr/>
        </p:nvSpPr>
        <p:spPr>
          <a:xfrm>
            <a:off x="4715066" y="4423299"/>
            <a:ext cx="381836" cy="523220"/>
          </a:xfrm>
          <a:prstGeom prst="rect">
            <a:avLst/>
          </a:prstGeom>
          <a:noFill/>
        </p:spPr>
        <p:txBody>
          <a:bodyPr wrap="none" rtlCol="0">
            <a:spAutoFit/>
          </a:bodyPr>
          <a:lstStyle/>
          <a:p>
            <a:r>
              <a:rPr lang="fr-FR" sz="2800" b="1" dirty="0">
                <a:solidFill>
                  <a:srgbClr val="FF0000"/>
                </a:solidFill>
              </a:rPr>
              <a:t>X</a:t>
            </a:r>
          </a:p>
        </p:txBody>
      </p:sp>
    </p:spTree>
    <p:extLst>
      <p:ext uri="{BB962C8B-B14F-4D97-AF65-F5344CB8AC3E}">
        <p14:creationId xmlns:p14="http://schemas.microsoft.com/office/powerpoint/2010/main" val="3741488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BC0B04F-9AA6-4A17-9513-22A6457F31E4}"/>
              </a:ext>
            </a:extLst>
          </p:cNvPr>
          <p:cNvSpPr txBox="1"/>
          <p:nvPr/>
        </p:nvSpPr>
        <p:spPr>
          <a:xfrm>
            <a:off x="3190564" y="358588"/>
            <a:ext cx="2762872" cy="707886"/>
          </a:xfrm>
          <a:prstGeom prst="rect">
            <a:avLst/>
          </a:prstGeom>
          <a:noFill/>
        </p:spPr>
        <p:txBody>
          <a:bodyPr wrap="none" rtlCol="0">
            <a:spAutoFit/>
          </a:bodyPr>
          <a:lstStyle/>
          <a:p>
            <a:r>
              <a:rPr lang="fr-FR" sz="4000" b="1" dirty="0"/>
              <a:t>Equipement</a:t>
            </a:r>
          </a:p>
        </p:txBody>
      </p:sp>
      <p:sp>
        <p:nvSpPr>
          <p:cNvPr id="3" name="ZoneTexte 2">
            <a:extLst>
              <a:ext uri="{FF2B5EF4-FFF2-40B4-BE49-F238E27FC236}">
                <a16:creationId xmlns:a16="http://schemas.microsoft.com/office/drawing/2014/main" id="{B82B4ACC-17BD-4F0D-B3B5-1E7BB0D233A0}"/>
              </a:ext>
            </a:extLst>
          </p:cNvPr>
          <p:cNvSpPr txBox="1"/>
          <p:nvPr/>
        </p:nvSpPr>
        <p:spPr>
          <a:xfrm>
            <a:off x="903004" y="1515035"/>
            <a:ext cx="7577608" cy="2308324"/>
          </a:xfrm>
          <a:prstGeom prst="rect">
            <a:avLst/>
          </a:prstGeom>
          <a:noFill/>
        </p:spPr>
        <p:txBody>
          <a:bodyPr wrap="square" rtlCol="0">
            <a:spAutoFit/>
          </a:bodyPr>
          <a:lstStyle/>
          <a:p>
            <a:r>
              <a:rPr lang="fr-FR" b="1" dirty="0"/>
              <a:t>Proxi photographie : </a:t>
            </a:r>
            <a:r>
              <a:rPr lang="fr-FR" dirty="0"/>
              <a:t>Un objectif standard suffit si il permet de se rapprocher suffisamment.</a:t>
            </a:r>
          </a:p>
          <a:p>
            <a:endParaRPr lang="fr-FR" dirty="0"/>
          </a:p>
          <a:p>
            <a:r>
              <a:rPr lang="fr-FR" i="1" dirty="0"/>
              <a:t>Rem:</a:t>
            </a:r>
            <a:r>
              <a:rPr lang="fr-FR" dirty="0"/>
              <a:t> Un objectif lumineux (</a:t>
            </a:r>
            <a:r>
              <a:rPr lang="fr-FR" i="1" dirty="0"/>
              <a:t>f:2,8</a:t>
            </a:r>
            <a:r>
              <a:rPr lang="fr-FR" dirty="0"/>
              <a:t>) permettra de compenser le manque de lumière et de mieux isoler le sujet du fond en diminuant la profondeur de champs.</a:t>
            </a:r>
          </a:p>
          <a:p>
            <a:endParaRPr lang="fr-FR" dirty="0"/>
          </a:p>
          <a:p>
            <a:r>
              <a:rPr lang="fr-FR" b="1" dirty="0"/>
              <a:t>Proxi et Macrophotographie:</a:t>
            </a:r>
          </a:p>
        </p:txBody>
      </p:sp>
      <p:sp>
        <p:nvSpPr>
          <p:cNvPr id="4" name="ZoneTexte 3">
            <a:extLst>
              <a:ext uri="{FF2B5EF4-FFF2-40B4-BE49-F238E27FC236}">
                <a16:creationId xmlns:a16="http://schemas.microsoft.com/office/drawing/2014/main" id="{D5A25778-ADAA-4ECA-9240-E2E2304ED239}"/>
              </a:ext>
            </a:extLst>
          </p:cNvPr>
          <p:cNvSpPr txBox="1"/>
          <p:nvPr/>
        </p:nvSpPr>
        <p:spPr>
          <a:xfrm>
            <a:off x="1084729" y="3827929"/>
            <a:ext cx="7189695" cy="2308324"/>
          </a:xfrm>
          <a:prstGeom prst="rect">
            <a:avLst/>
          </a:prstGeom>
          <a:noFill/>
        </p:spPr>
        <p:txBody>
          <a:bodyPr wrap="square" rtlCol="0">
            <a:spAutoFit/>
          </a:bodyPr>
          <a:lstStyle/>
          <a:p>
            <a:r>
              <a:rPr lang="fr-FR" b="1" dirty="0"/>
              <a:t>Objectifs macro : </a:t>
            </a:r>
          </a:p>
          <a:p>
            <a:pPr marL="733425" indent="-285750">
              <a:buFontTx/>
              <a:buChar char="-"/>
            </a:pPr>
            <a:r>
              <a:rPr lang="fr-FR" dirty="0"/>
              <a:t>Permettent d’atteindre au minimum le rapport de 1. Certains vont à 2 (</a:t>
            </a:r>
            <a:r>
              <a:rPr lang="fr-FR" dirty="0" err="1"/>
              <a:t>Laowa</a:t>
            </a:r>
            <a:r>
              <a:rPr lang="fr-FR" dirty="0"/>
              <a:t>) voir à 5 (Canon  MP-E 65).</a:t>
            </a:r>
          </a:p>
          <a:p>
            <a:pPr marL="733425" indent="-285750">
              <a:buFontTx/>
              <a:buChar char="-"/>
            </a:pPr>
            <a:r>
              <a:rPr lang="fr-FR" dirty="0"/>
              <a:t>Présentent une grande ouverture (</a:t>
            </a:r>
            <a:r>
              <a:rPr lang="fr-FR" i="1" dirty="0"/>
              <a:t>f: 2,8</a:t>
            </a:r>
            <a:r>
              <a:rPr lang="fr-FR" dirty="0"/>
              <a:t>).</a:t>
            </a:r>
          </a:p>
          <a:p>
            <a:pPr marL="717550" indent="-269875"/>
            <a:r>
              <a:rPr lang="fr-FR" dirty="0"/>
              <a:t>-    Permettent de se rapprocher du sujet en fonction de leurs caractéristiques otiques.</a:t>
            </a:r>
          </a:p>
          <a:p>
            <a:pPr marL="733425" indent="-285750">
              <a:buFontTx/>
              <a:buChar char="-"/>
            </a:pPr>
            <a:r>
              <a:rPr lang="fr-FR" dirty="0"/>
              <a:t>La stabilisation est un plus pour des photos à main levée.</a:t>
            </a:r>
          </a:p>
          <a:p>
            <a:pPr marL="733425" indent="-285750">
              <a:buFontTx/>
              <a:buChar char="-"/>
            </a:pPr>
            <a:r>
              <a:rPr lang="fr-FR" dirty="0"/>
              <a:t>Les focales vont de 35mm à 150mm pour les plus classiques.</a:t>
            </a:r>
          </a:p>
        </p:txBody>
      </p:sp>
    </p:spTree>
    <p:extLst>
      <p:ext uri="{BB962C8B-B14F-4D97-AF65-F5344CB8AC3E}">
        <p14:creationId xmlns:p14="http://schemas.microsoft.com/office/powerpoint/2010/main" val="2902140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C6FFED5-417F-42C2-AA2E-45C7BFFEF904}"/>
              </a:ext>
            </a:extLst>
          </p:cNvPr>
          <p:cNvSpPr txBox="1"/>
          <p:nvPr/>
        </p:nvSpPr>
        <p:spPr>
          <a:xfrm>
            <a:off x="645458" y="439271"/>
            <a:ext cx="7853083" cy="2862322"/>
          </a:xfrm>
          <a:prstGeom prst="rect">
            <a:avLst/>
          </a:prstGeom>
          <a:noFill/>
        </p:spPr>
        <p:txBody>
          <a:bodyPr wrap="square" rtlCol="0">
            <a:spAutoFit/>
          </a:bodyPr>
          <a:lstStyle/>
          <a:p>
            <a:pPr algn="just"/>
            <a:r>
              <a:rPr lang="fr-FR" b="1" dirty="0"/>
              <a:t>Bonnettes :</a:t>
            </a:r>
          </a:p>
          <a:p>
            <a:pPr marL="985838" indent="-447675" algn="just"/>
            <a:r>
              <a:rPr lang="fr-FR" dirty="0"/>
              <a:t>Ce sont des lentilles additionnelles qui se vissent à l’avant des objectifs et permettent de se rapprocher du sujet.</a:t>
            </a:r>
          </a:p>
          <a:p>
            <a:pPr marL="985838" algn="just"/>
            <a:r>
              <a:rPr lang="fr-FR" dirty="0"/>
              <a:t>Leur coût est faible mais elles doivent être de très bonne qualité pour ne pas altérer la qualité des images. Leur diamètre doit s’adapter à votre objectif.</a:t>
            </a:r>
          </a:p>
          <a:p>
            <a:pPr marL="985838" indent="-447675" algn="just"/>
            <a:endParaRPr lang="fr-FR" dirty="0"/>
          </a:p>
          <a:p>
            <a:pPr marL="985838" indent="-447675" algn="just"/>
            <a:endParaRPr lang="fr-FR" dirty="0"/>
          </a:p>
          <a:p>
            <a:pPr marL="985838" indent="-447675" algn="just"/>
            <a:endParaRPr lang="fr-FR" dirty="0"/>
          </a:p>
          <a:p>
            <a:pPr marL="985838" indent="-447675" algn="just"/>
            <a:endParaRPr lang="fr-FR" dirty="0"/>
          </a:p>
        </p:txBody>
      </p:sp>
      <p:pic>
        <p:nvPicPr>
          <p:cNvPr id="3" name="Image 2">
            <a:extLst>
              <a:ext uri="{FF2B5EF4-FFF2-40B4-BE49-F238E27FC236}">
                <a16:creationId xmlns:a16="http://schemas.microsoft.com/office/drawing/2014/main" id="{D16633C5-9612-4324-884C-9C16BA53DA9D}"/>
              </a:ext>
            </a:extLst>
          </p:cNvPr>
          <p:cNvPicPr>
            <a:picLocks noChangeAspect="1"/>
          </p:cNvPicPr>
          <p:nvPr/>
        </p:nvPicPr>
        <p:blipFill>
          <a:blip r:embed="rId2"/>
          <a:stretch>
            <a:fillRect/>
          </a:stretch>
        </p:blipFill>
        <p:spPr>
          <a:xfrm>
            <a:off x="3638550" y="1959956"/>
            <a:ext cx="3101788" cy="1038738"/>
          </a:xfrm>
          <a:prstGeom prst="rect">
            <a:avLst/>
          </a:prstGeom>
        </p:spPr>
      </p:pic>
      <p:pic>
        <p:nvPicPr>
          <p:cNvPr id="4" name="Image 3">
            <a:extLst>
              <a:ext uri="{FF2B5EF4-FFF2-40B4-BE49-F238E27FC236}">
                <a16:creationId xmlns:a16="http://schemas.microsoft.com/office/drawing/2014/main" id="{C7E68A72-A140-40E0-BCCD-ED6AD45ABA53}"/>
              </a:ext>
            </a:extLst>
          </p:cNvPr>
          <p:cNvPicPr>
            <a:picLocks noChangeAspect="1"/>
          </p:cNvPicPr>
          <p:nvPr/>
        </p:nvPicPr>
        <p:blipFill>
          <a:blip r:embed="rId3"/>
          <a:stretch>
            <a:fillRect/>
          </a:stretch>
        </p:blipFill>
        <p:spPr>
          <a:xfrm>
            <a:off x="6355416" y="3650099"/>
            <a:ext cx="2143125" cy="2143125"/>
          </a:xfrm>
          <a:prstGeom prst="rect">
            <a:avLst/>
          </a:prstGeom>
        </p:spPr>
      </p:pic>
      <p:sp>
        <p:nvSpPr>
          <p:cNvPr id="5" name="Rectangle 4">
            <a:extLst>
              <a:ext uri="{FF2B5EF4-FFF2-40B4-BE49-F238E27FC236}">
                <a16:creationId xmlns:a16="http://schemas.microsoft.com/office/drawing/2014/main" id="{EC1F6EA1-72DA-491F-9368-A8768B558646}"/>
              </a:ext>
            </a:extLst>
          </p:cNvPr>
          <p:cNvSpPr/>
          <p:nvPr/>
        </p:nvSpPr>
        <p:spPr>
          <a:xfrm>
            <a:off x="645458" y="3198726"/>
            <a:ext cx="5414684" cy="3416320"/>
          </a:xfrm>
          <a:prstGeom prst="rect">
            <a:avLst/>
          </a:prstGeom>
        </p:spPr>
        <p:txBody>
          <a:bodyPr wrap="square">
            <a:spAutoFit/>
          </a:bodyPr>
          <a:lstStyle/>
          <a:p>
            <a:pPr algn="just"/>
            <a:r>
              <a:rPr lang="fr-FR" b="1" dirty="0"/>
              <a:t>Bagues allonge : </a:t>
            </a:r>
          </a:p>
          <a:p>
            <a:pPr marL="985838" indent="-447675" algn="just"/>
            <a:r>
              <a:rPr lang="fr-FR" dirty="0"/>
              <a:t>Ce sont des tubes de différentes longueurs qui s’intercalent entre l’objectif et le boitier. Elles peuvent se combiner entre elles afin d’obtenir le grandissement souhaité. Elles n’induisent pas d’aberrations optiques (absence de lentille) et leur coût est faible. Il y a une perte de luminosité et de profondeur de champs en fonction de leur taille. </a:t>
            </a:r>
          </a:p>
          <a:p>
            <a:pPr marL="985838" indent="-447675" algn="just"/>
            <a:r>
              <a:rPr lang="fr-FR" dirty="0"/>
              <a:t>Il existe des soufflets et des bagues allonge variables pour un meilleur ajustement du tirage.</a:t>
            </a:r>
          </a:p>
        </p:txBody>
      </p:sp>
    </p:spTree>
    <p:extLst>
      <p:ext uri="{BB962C8B-B14F-4D97-AF65-F5344CB8AC3E}">
        <p14:creationId xmlns:p14="http://schemas.microsoft.com/office/powerpoint/2010/main" val="3406729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E9CD70F-B260-48E1-B1E7-182D2DB0FDA9}"/>
              </a:ext>
            </a:extLst>
          </p:cNvPr>
          <p:cNvSpPr txBox="1"/>
          <p:nvPr/>
        </p:nvSpPr>
        <p:spPr>
          <a:xfrm>
            <a:off x="1506072" y="860612"/>
            <a:ext cx="7037294" cy="1477328"/>
          </a:xfrm>
          <a:prstGeom prst="rect">
            <a:avLst/>
          </a:prstGeom>
          <a:noFill/>
        </p:spPr>
        <p:txBody>
          <a:bodyPr wrap="square" rtlCol="0">
            <a:spAutoFit/>
          </a:bodyPr>
          <a:lstStyle/>
          <a:p>
            <a:pPr algn="just"/>
            <a:r>
              <a:rPr lang="fr-FR" b="1" dirty="0"/>
              <a:t>Objectif inversé :</a:t>
            </a:r>
          </a:p>
          <a:p>
            <a:pPr algn="just"/>
            <a:endParaRPr lang="fr-FR" dirty="0"/>
          </a:p>
          <a:p>
            <a:pPr algn="just"/>
            <a:r>
              <a:rPr lang="fr-FR" dirty="0"/>
              <a:t>	Dispositif permettant de monter l’objectif à l’envers sur le boitier. Certains sont constitués de deux bagues permettant le contrôle de l’objectif et le transfert des données au boîtier.</a:t>
            </a:r>
          </a:p>
        </p:txBody>
      </p:sp>
      <p:pic>
        <p:nvPicPr>
          <p:cNvPr id="3" name="Image 2">
            <a:extLst>
              <a:ext uri="{FF2B5EF4-FFF2-40B4-BE49-F238E27FC236}">
                <a16:creationId xmlns:a16="http://schemas.microsoft.com/office/drawing/2014/main" id="{D16891F7-2335-41C7-A2EA-9FAD8C5866C1}"/>
              </a:ext>
            </a:extLst>
          </p:cNvPr>
          <p:cNvPicPr>
            <a:picLocks noChangeAspect="1"/>
          </p:cNvPicPr>
          <p:nvPr/>
        </p:nvPicPr>
        <p:blipFill>
          <a:blip r:embed="rId2"/>
          <a:stretch>
            <a:fillRect/>
          </a:stretch>
        </p:blipFill>
        <p:spPr>
          <a:xfrm>
            <a:off x="3156698" y="2275243"/>
            <a:ext cx="2993091" cy="2244818"/>
          </a:xfrm>
          <a:prstGeom prst="rect">
            <a:avLst/>
          </a:prstGeom>
        </p:spPr>
      </p:pic>
      <p:pic>
        <p:nvPicPr>
          <p:cNvPr id="4" name="Image 3">
            <a:extLst>
              <a:ext uri="{FF2B5EF4-FFF2-40B4-BE49-F238E27FC236}">
                <a16:creationId xmlns:a16="http://schemas.microsoft.com/office/drawing/2014/main" id="{E662457B-C6A0-401F-A03A-76FC56717270}"/>
              </a:ext>
            </a:extLst>
          </p:cNvPr>
          <p:cNvPicPr>
            <a:picLocks noChangeAspect="1"/>
          </p:cNvPicPr>
          <p:nvPr/>
        </p:nvPicPr>
        <p:blipFill>
          <a:blip r:embed="rId3"/>
          <a:stretch>
            <a:fillRect/>
          </a:stretch>
        </p:blipFill>
        <p:spPr>
          <a:xfrm>
            <a:off x="1721225" y="4831976"/>
            <a:ext cx="317019" cy="420660"/>
          </a:xfrm>
          <a:prstGeom prst="rect">
            <a:avLst/>
          </a:prstGeom>
        </p:spPr>
      </p:pic>
      <p:sp>
        <p:nvSpPr>
          <p:cNvPr id="5" name="ZoneTexte 4">
            <a:extLst>
              <a:ext uri="{FF2B5EF4-FFF2-40B4-BE49-F238E27FC236}">
                <a16:creationId xmlns:a16="http://schemas.microsoft.com/office/drawing/2014/main" id="{D32B40A0-2594-4DFF-956B-AC1FB5031487}"/>
              </a:ext>
            </a:extLst>
          </p:cNvPr>
          <p:cNvSpPr txBox="1"/>
          <p:nvPr/>
        </p:nvSpPr>
        <p:spPr>
          <a:xfrm>
            <a:off x="2124635" y="4831976"/>
            <a:ext cx="6418731" cy="646331"/>
          </a:xfrm>
          <a:prstGeom prst="rect">
            <a:avLst/>
          </a:prstGeom>
          <a:noFill/>
        </p:spPr>
        <p:txBody>
          <a:bodyPr wrap="square" rtlCol="0">
            <a:spAutoFit/>
          </a:bodyPr>
          <a:lstStyle/>
          <a:p>
            <a:r>
              <a:rPr lang="fr-FR" dirty="0"/>
              <a:t>La lentille arrière des objectifs est peu protégée et peut s’abîmer lors des manipulations.</a:t>
            </a:r>
          </a:p>
        </p:txBody>
      </p:sp>
    </p:spTree>
    <p:extLst>
      <p:ext uri="{BB962C8B-B14F-4D97-AF65-F5344CB8AC3E}">
        <p14:creationId xmlns:p14="http://schemas.microsoft.com/office/powerpoint/2010/main" val="3573296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234B14E-2D21-4EF5-8E65-A160AF9932CD}"/>
              </a:ext>
            </a:extLst>
          </p:cNvPr>
          <p:cNvSpPr txBox="1"/>
          <p:nvPr/>
        </p:nvSpPr>
        <p:spPr>
          <a:xfrm>
            <a:off x="3253850" y="430306"/>
            <a:ext cx="2636299" cy="707886"/>
          </a:xfrm>
          <a:prstGeom prst="rect">
            <a:avLst/>
          </a:prstGeom>
          <a:noFill/>
        </p:spPr>
        <p:txBody>
          <a:bodyPr wrap="none" rtlCol="0">
            <a:spAutoFit/>
          </a:bodyPr>
          <a:lstStyle/>
          <a:p>
            <a:r>
              <a:rPr lang="fr-FR" sz="4000" b="1" dirty="0"/>
              <a:t>Accessoires</a:t>
            </a:r>
          </a:p>
        </p:txBody>
      </p:sp>
      <p:sp>
        <p:nvSpPr>
          <p:cNvPr id="3" name="ZoneTexte 2">
            <a:extLst>
              <a:ext uri="{FF2B5EF4-FFF2-40B4-BE49-F238E27FC236}">
                <a16:creationId xmlns:a16="http://schemas.microsoft.com/office/drawing/2014/main" id="{EF5812CB-34AA-4304-A92C-7D7B89BC9DB1}"/>
              </a:ext>
            </a:extLst>
          </p:cNvPr>
          <p:cNvSpPr txBox="1"/>
          <p:nvPr/>
        </p:nvSpPr>
        <p:spPr>
          <a:xfrm>
            <a:off x="699247" y="1819835"/>
            <a:ext cx="5800165" cy="3693319"/>
          </a:xfrm>
          <a:prstGeom prst="rect">
            <a:avLst/>
          </a:prstGeom>
          <a:noFill/>
        </p:spPr>
        <p:txBody>
          <a:bodyPr wrap="square" rtlCol="0">
            <a:spAutoFit/>
          </a:bodyPr>
          <a:lstStyle/>
          <a:p>
            <a:r>
              <a:rPr lang="fr-FR" b="1" dirty="0"/>
              <a:t>Pour éviter le flou de bouger : </a:t>
            </a:r>
          </a:p>
          <a:p>
            <a:pPr marL="912812" indent="-285750">
              <a:buFontTx/>
              <a:buChar char="-"/>
            </a:pPr>
            <a:r>
              <a:rPr lang="fr-FR" dirty="0"/>
              <a:t>Pied photo (possibilité d’inverser la tête pour être au plus proche du sujet).</a:t>
            </a:r>
          </a:p>
          <a:p>
            <a:pPr marL="912812" indent="-285750">
              <a:buFontTx/>
              <a:buChar char="-"/>
            </a:pPr>
            <a:r>
              <a:rPr lang="fr-FR" dirty="0"/>
              <a:t>Déclencheur à distance filaire ou télécommande.</a:t>
            </a:r>
          </a:p>
          <a:p>
            <a:pPr marL="627062"/>
            <a:endParaRPr lang="fr-FR" dirty="0"/>
          </a:p>
          <a:p>
            <a:endParaRPr lang="fr-FR" b="1" dirty="0"/>
          </a:p>
          <a:p>
            <a:r>
              <a:rPr lang="fr-FR" b="1" dirty="0"/>
              <a:t>Pour faciliter la mise au point :</a:t>
            </a:r>
          </a:p>
          <a:p>
            <a:pPr marL="912812" indent="-285750">
              <a:buFontTx/>
              <a:buChar char="-"/>
            </a:pPr>
            <a:r>
              <a:rPr lang="fr-FR" dirty="0"/>
              <a:t>Rail de mise au point.</a:t>
            </a:r>
          </a:p>
          <a:p>
            <a:pPr marL="912812" indent="-285750">
              <a:buFontTx/>
              <a:buChar char="-"/>
            </a:pPr>
            <a:endParaRPr lang="fr-FR" dirty="0"/>
          </a:p>
          <a:p>
            <a:r>
              <a:rPr lang="fr-FR" b="1" dirty="0"/>
              <a:t>Eclairage :</a:t>
            </a:r>
          </a:p>
          <a:p>
            <a:pPr marL="912813" indent="-285750">
              <a:buFontTx/>
              <a:buChar char="-"/>
            </a:pPr>
            <a:r>
              <a:rPr lang="fr-FR" dirty="0"/>
              <a:t>Flash déporté ou déflecteur </a:t>
            </a:r>
          </a:p>
          <a:p>
            <a:pPr marL="912813" indent="-285750">
              <a:buFontTx/>
              <a:buChar char="-"/>
            </a:pPr>
            <a:r>
              <a:rPr lang="fr-FR" dirty="0"/>
              <a:t>Flash annulaire</a:t>
            </a:r>
          </a:p>
          <a:p>
            <a:pPr marL="912813" indent="-285750">
              <a:buFontTx/>
              <a:buChar char="-"/>
            </a:pPr>
            <a:r>
              <a:rPr lang="fr-FR" dirty="0"/>
              <a:t>Lampe LED </a:t>
            </a:r>
          </a:p>
        </p:txBody>
      </p:sp>
      <p:pic>
        <p:nvPicPr>
          <p:cNvPr id="4" name="Image 3">
            <a:extLst>
              <a:ext uri="{FF2B5EF4-FFF2-40B4-BE49-F238E27FC236}">
                <a16:creationId xmlns:a16="http://schemas.microsoft.com/office/drawing/2014/main" id="{D4A214A6-F48C-48B5-A3D4-5B1883C60CD3}"/>
              </a:ext>
            </a:extLst>
          </p:cNvPr>
          <p:cNvPicPr>
            <a:picLocks noChangeAspect="1"/>
          </p:cNvPicPr>
          <p:nvPr/>
        </p:nvPicPr>
        <p:blipFill rotWithShape="1">
          <a:blip r:embed="rId2"/>
          <a:srcRect b="34118"/>
          <a:stretch/>
        </p:blipFill>
        <p:spPr>
          <a:xfrm>
            <a:off x="5995559" y="3108362"/>
            <a:ext cx="1694330" cy="1116264"/>
          </a:xfrm>
          <a:prstGeom prst="rect">
            <a:avLst/>
          </a:prstGeom>
        </p:spPr>
      </p:pic>
      <p:pic>
        <p:nvPicPr>
          <p:cNvPr id="5" name="Image 4">
            <a:extLst>
              <a:ext uri="{FF2B5EF4-FFF2-40B4-BE49-F238E27FC236}">
                <a16:creationId xmlns:a16="http://schemas.microsoft.com/office/drawing/2014/main" id="{3F12F9EF-B76E-4F48-A086-C302F86500ED}"/>
              </a:ext>
            </a:extLst>
          </p:cNvPr>
          <p:cNvPicPr>
            <a:picLocks noChangeAspect="1"/>
          </p:cNvPicPr>
          <p:nvPr/>
        </p:nvPicPr>
        <p:blipFill>
          <a:blip r:embed="rId3"/>
          <a:stretch>
            <a:fillRect/>
          </a:stretch>
        </p:blipFill>
        <p:spPr>
          <a:xfrm>
            <a:off x="7027990" y="1138192"/>
            <a:ext cx="1694329" cy="1694329"/>
          </a:xfrm>
          <a:prstGeom prst="rect">
            <a:avLst/>
          </a:prstGeom>
        </p:spPr>
      </p:pic>
      <p:pic>
        <p:nvPicPr>
          <p:cNvPr id="6" name="Image 5">
            <a:extLst>
              <a:ext uri="{FF2B5EF4-FFF2-40B4-BE49-F238E27FC236}">
                <a16:creationId xmlns:a16="http://schemas.microsoft.com/office/drawing/2014/main" id="{E066D1D0-809A-41BB-AD3C-0B3DAC3CB3DA}"/>
              </a:ext>
            </a:extLst>
          </p:cNvPr>
          <p:cNvPicPr>
            <a:picLocks noChangeAspect="1"/>
          </p:cNvPicPr>
          <p:nvPr/>
        </p:nvPicPr>
        <p:blipFill>
          <a:blip r:embed="rId4"/>
          <a:stretch>
            <a:fillRect/>
          </a:stretch>
        </p:blipFill>
        <p:spPr>
          <a:xfrm>
            <a:off x="6499412" y="4926431"/>
            <a:ext cx="1586754" cy="1586754"/>
          </a:xfrm>
          <a:prstGeom prst="rect">
            <a:avLst/>
          </a:prstGeom>
        </p:spPr>
      </p:pic>
      <p:pic>
        <p:nvPicPr>
          <p:cNvPr id="7" name="Image 6">
            <a:extLst>
              <a:ext uri="{FF2B5EF4-FFF2-40B4-BE49-F238E27FC236}">
                <a16:creationId xmlns:a16="http://schemas.microsoft.com/office/drawing/2014/main" id="{EA496A06-5621-45F0-BC71-F56D01FC0C57}"/>
              </a:ext>
            </a:extLst>
          </p:cNvPr>
          <p:cNvPicPr>
            <a:picLocks noChangeAspect="1"/>
          </p:cNvPicPr>
          <p:nvPr/>
        </p:nvPicPr>
        <p:blipFill>
          <a:blip r:embed="rId5"/>
          <a:stretch>
            <a:fillRect/>
          </a:stretch>
        </p:blipFill>
        <p:spPr>
          <a:xfrm>
            <a:off x="4764742" y="4455784"/>
            <a:ext cx="1685365" cy="1264024"/>
          </a:xfrm>
          <a:prstGeom prst="rect">
            <a:avLst/>
          </a:prstGeom>
        </p:spPr>
      </p:pic>
      <p:pic>
        <p:nvPicPr>
          <p:cNvPr id="8" name="Image 7">
            <a:extLst>
              <a:ext uri="{FF2B5EF4-FFF2-40B4-BE49-F238E27FC236}">
                <a16:creationId xmlns:a16="http://schemas.microsoft.com/office/drawing/2014/main" id="{70B2CBD6-E9E4-428D-A587-4D4E053D8E16}"/>
              </a:ext>
            </a:extLst>
          </p:cNvPr>
          <p:cNvPicPr>
            <a:picLocks noChangeAspect="1"/>
          </p:cNvPicPr>
          <p:nvPr/>
        </p:nvPicPr>
        <p:blipFill>
          <a:blip r:embed="rId6"/>
          <a:stretch>
            <a:fillRect/>
          </a:stretch>
        </p:blipFill>
        <p:spPr>
          <a:xfrm>
            <a:off x="2323871" y="5513153"/>
            <a:ext cx="1685365" cy="1216834"/>
          </a:xfrm>
          <a:prstGeom prst="rect">
            <a:avLst/>
          </a:prstGeom>
        </p:spPr>
      </p:pic>
    </p:spTree>
    <p:extLst>
      <p:ext uri="{BB962C8B-B14F-4D97-AF65-F5344CB8AC3E}">
        <p14:creationId xmlns:p14="http://schemas.microsoft.com/office/powerpoint/2010/main" val="3470658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9E4FDB0-DB4D-4EB9-92FD-12AE74EBF7CE}"/>
              </a:ext>
            </a:extLst>
          </p:cNvPr>
          <p:cNvSpPr txBox="1"/>
          <p:nvPr/>
        </p:nvSpPr>
        <p:spPr>
          <a:xfrm>
            <a:off x="3215699" y="319347"/>
            <a:ext cx="2712602" cy="707886"/>
          </a:xfrm>
          <a:prstGeom prst="rect">
            <a:avLst/>
          </a:prstGeom>
          <a:noFill/>
        </p:spPr>
        <p:txBody>
          <a:bodyPr wrap="none" rtlCol="0">
            <a:spAutoFit/>
          </a:bodyPr>
          <a:lstStyle/>
          <a:p>
            <a:r>
              <a:rPr lang="fr-FR" sz="4000" dirty="0"/>
              <a:t>Prise de vue</a:t>
            </a:r>
          </a:p>
        </p:txBody>
      </p:sp>
      <p:sp>
        <p:nvSpPr>
          <p:cNvPr id="4" name="ZoneTexte 3">
            <a:extLst>
              <a:ext uri="{FF2B5EF4-FFF2-40B4-BE49-F238E27FC236}">
                <a16:creationId xmlns:a16="http://schemas.microsoft.com/office/drawing/2014/main" id="{52D33C8B-1490-4839-8376-2F9B88121D2B}"/>
              </a:ext>
            </a:extLst>
          </p:cNvPr>
          <p:cNvSpPr txBox="1"/>
          <p:nvPr/>
        </p:nvSpPr>
        <p:spPr>
          <a:xfrm>
            <a:off x="293696" y="1027233"/>
            <a:ext cx="8556607" cy="5355312"/>
          </a:xfrm>
          <a:prstGeom prst="rect">
            <a:avLst/>
          </a:prstGeom>
          <a:noFill/>
        </p:spPr>
        <p:txBody>
          <a:bodyPr wrap="square" rtlCol="0">
            <a:spAutoFit/>
          </a:bodyPr>
          <a:lstStyle/>
          <a:p>
            <a:r>
              <a:rPr lang="fr-FR" b="1" dirty="0"/>
              <a:t>Cadrage :</a:t>
            </a:r>
          </a:p>
          <a:p>
            <a:r>
              <a:rPr lang="fr-FR" dirty="0"/>
              <a:t>	- Il faut faire attention à bien isolé le sujet de l’arrière plan.</a:t>
            </a:r>
          </a:p>
          <a:p>
            <a:r>
              <a:rPr lang="fr-FR" dirty="0"/>
              <a:t>		Par exemple :  * le sol est proche des fleures lorsqu’elles sont prises en plongée.</a:t>
            </a:r>
          </a:p>
          <a:p>
            <a:pPr marL="2241550"/>
            <a:r>
              <a:rPr lang="fr-FR" dirty="0"/>
              <a:t>	* La végétation entourant le sujet peut rendre confus le sujet.</a:t>
            </a:r>
          </a:p>
          <a:p>
            <a:pPr marL="2241550"/>
            <a:endParaRPr lang="fr-FR" dirty="0"/>
          </a:p>
          <a:p>
            <a:pPr marL="2241550"/>
            <a:endParaRPr lang="fr-FR" dirty="0"/>
          </a:p>
          <a:p>
            <a:pPr marL="2241550"/>
            <a:endParaRPr lang="fr-FR" dirty="0"/>
          </a:p>
          <a:p>
            <a:pPr marL="2241550"/>
            <a:endParaRPr lang="fr-FR" dirty="0"/>
          </a:p>
          <a:p>
            <a:pPr marL="2241550"/>
            <a:endParaRPr lang="fr-FR" dirty="0"/>
          </a:p>
          <a:p>
            <a:pPr marL="2241550"/>
            <a:endParaRPr lang="fr-FR" dirty="0"/>
          </a:p>
          <a:p>
            <a:pPr marL="2241550"/>
            <a:endParaRPr lang="fr-FR" dirty="0"/>
          </a:p>
          <a:p>
            <a:pPr marL="2241550"/>
            <a:endParaRPr lang="fr-FR" dirty="0"/>
          </a:p>
          <a:p>
            <a:pPr marL="2241550"/>
            <a:endParaRPr lang="fr-FR" dirty="0"/>
          </a:p>
          <a:p>
            <a:pPr marL="2241550"/>
            <a:endParaRPr lang="fr-FR" dirty="0"/>
          </a:p>
          <a:p>
            <a:pPr marL="2062163" indent="-1165225"/>
            <a:r>
              <a:rPr lang="fr-FR" i="1" dirty="0"/>
              <a:t>Solutions : </a:t>
            </a:r>
          </a:p>
          <a:p>
            <a:pPr marL="2241550" indent="-269875">
              <a:buFont typeface="Arial" panose="020B0604020202020204" pitchFamily="34" charset="0"/>
              <a:buChar char="•"/>
            </a:pPr>
            <a:r>
              <a:rPr lang="fr-FR" i="1" dirty="0"/>
              <a:t> Jouer sur la profondeur de champs pour flouter l’arrière plan (ouvrir ou fermer le diaphragme).</a:t>
            </a:r>
          </a:p>
          <a:p>
            <a:pPr marL="2257425" indent="-285750" defTabSz="985838">
              <a:buFont typeface="Arial" panose="020B0604020202020204" pitchFamily="34" charset="0"/>
              <a:buChar char="•"/>
            </a:pPr>
            <a:r>
              <a:rPr lang="fr-FR" i="1" dirty="0"/>
              <a:t>Se mettre à la hauteur du sujet pour ne pas avoir le sol dans le champs de vision. </a:t>
            </a:r>
          </a:p>
        </p:txBody>
      </p:sp>
      <p:pic>
        <p:nvPicPr>
          <p:cNvPr id="5" name="Image 4">
            <a:extLst>
              <a:ext uri="{FF2B5EF4-FFF2-40B4-BE49-F238E27FC236}">
                <a16:creationId xmlns:a16="http://schemas.microsoft.com/office/drawing/2014/main" id="{6899C8B1-AF3A-457C-B536-E9BDDC5A08C4}"/>
              </a:ext>
            </a:extLst>
          </p:cNvPr>
          <p:cNvPicPr>
            <a:picLocks noChangeAspect="1"/>
          </p:cNvPicPr>
          <p:nvPr/>
        </p:nvPicPr>
        <p:blipFill rotWithShape="1">
          <a:blip r:embed="rId2">
            <a:extLst>
              <a:ext uri="{28A0092B-C50C-407E-A947-70E740481C1C}">
                <a14:useLocalDpi xmlns:a14="http://schemas.microsoft.com/office/drawing/2010/main" val="0"/>
              </a:ext>
            </a:extLst>
          </a:blip>
          <a:srcRect r="27551" b="17628"/>
          <a:stretch/>
        </p:blipFill>
        <p:spPr>
          <a:xfrm>
            <a:off x="865305" y="2297847"/>
            <a:ext cx="3215699" cy="2437439"/>
          </a:xfrm>
          <a:prstGeom prst="rect">
            <a:avLst/>
          </a:prstGeom>
        </p:spPr>
      </p:pic>
      <p:pic>
        <p:nvPicPr>
          <p:cNvPr id="7" name="Image 6">
            <a:extLst>
              <a:ext uri="{FF2B5EF4-FFF2-40B4-BE49-F238E27FC236}">
                <a16:creationId xmlns:a16="http://schemas.microsoft.com/office/drawing/2014/main" id="{B05F509A-FA0C-4E8C-952F-2E95DEB4EB04}"/>
              </a:ext>
            </a:extLst>
          </p:cNvPr>
          <p:cNvPicPr>
            <a:picLocks noChangeAspect="1"/>
          </p:cNvPicPr>
          <p:nvPr/>
        </p:nvPicPr>
        <p:blipFill rotWithShape="1">
          <a:blip r:embed="rId3">
            <a:extLst>
              <a:ext uri="{28A0092B-C50C-407E-A947-70E740481C1C}">
                <a14:useLocalDpi xmlns:a14="http://schemas.microsoft.com/office/drawing/2010/main" val="0"/>
              </a:ext>
            </a:extLst>
          </a:blip>
          <a:srcRect l="8061" b="8291"/>
          <a:stretch/>
        </p:blipFill>
        <p:spPr>
          <a:xfrm>
            <a:off x="4849477" y="2297847"/>
            <a:ext cx="3665311" cy="2437439"/>
          </a:xfrm>
          <a:prstGeom prst="rect">
            <a:avLst/>
          </a:prstGeom>
        </p:spPr>
      </p:pic>
    </p:spTree>
    <p:extLst>
      <p:ext uri="{BB962C8B-B14F-4D97-AF65-F5344CB8AC3E}">
        <p14:creationId xmlns:p14="http://schemas.microsoft.com/office/powerpoint/2010/main" val="2199549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14D124-D847-4690-9F5F-6F19E31D17A9}"/>
              </a:ext>
            </a:extLst>
          </p:cNvPr>
          <p:cNvSpPr/>
          <p:nvPr/>
        </p:nvSpPr>
        <p:spPr>
          <a:xfrm>
            <a:off x="765111" y="1992888"/>
            <a:ext cx="7352521" cy="3416320"/>
          </a:xfrm>
          <a:prstGeom prst="rect">
            <a:avLst/>
          </a:prstGeom>
        </p:spPr>
        <p:txBody>
          <a:bodyPr wrap="square">
            <a:spAutoFit/>
          </a:bodyPr>
          <a:lstStyle/>
          <a:p>
            <a:pPr defTabSz="985838"/>
            <a:r>
              <a:rPr lang="fr-FR" b="1" dirty="0"/>
              <a:t>Mise au point :</a:t>
            </a:r>
          </a:p>
          <a:p>
            <a:pPr marL="719138" defTabSz="985838">
              <a:buFont typeface="Arial" panose="020B0604020202020204" pitchFamily="34" charset="0"/>
              <a:buChar char="•"/>
            </a:pPr>
            <a:r>
              <a:rPr lang="fr-FR" i="1" dirty="0"/>
              <a:t>	</a:t>
            </a:r>
            <a:r>
              <a:rPr lang="fr-FR" dirty="0"/>
              <a:t>Pour les insectes, faire la mise au point sur l’œil de la bête.</a:t>
            </a:r>
          </a:p>
          <a:p>
            <a:pPr defTabSz="985838"/>
            <a:endParaRPr lang="fr-FR" dirty="0"/>
          </a:p>
          <a:p>
            <a:pPr marL="989013" indent="-269875" defTabSz="985838">
              <a:buFont typeface="Arial" panose="020B0604020202020204" pitchFamily="34" charset="0"/>
              <a:buChar char="•"/>
            </a:pPr>
            <a:r>
              <a:rPr lang="fr-FR" dirty="0"/>
              <a:t>Le focus manuel permet, en choisissant la distance minimum,  de régler la netteté en avançant ou en reculant l’appareil photo. De cette façon vous trouverez plus rapidement le point focal.</a:t>
            </a:r>
          </a:p>
          <a:p>
            <a:pPr marL="985838" indent="-806450" defTabSz="985838"/>
            <a:endParaRPr lang="fr-FR" dirty="0"/>
          </a:p>
          <a:p>
            <a:pPr marL="985838" indent="-985838" defTabSz="985838"/>
            <a:r>
              <a:rPr lang="fr-FR" b="1" dirty="0"/>
              <a:t>Comportement :</a:t>
            </a:r>
          </a:p>
          <a:p>
            <a:pPr marL="719138" indent="3175" defTabSz="985838">
              <a:buFont typeface="Arial" panose="020B0604020202020204" pitchFamily="34" charset="0"/>
              <a:buChar char="•"/>
            </a:pPr>
            <a:r>
              <a:rPr lang="fr-FR" dirty="0"/>
              <a:t>	Respecter l’environnement.</a:t>
            </a:r>
          </a:p>
          <a:p>
            <a:pPr marL="985838" indent="-985838" defTabSz="985838"/>
            <a:endParaRPr lang="fr-FR" dirty="0"/>
          </a:p>
          <a:p>
            <a:pPr marL="719138" indent="3175" defTabSz="985838">
              <a:buFont typeface="Arial" panose="020B0604020202020204" pitchFamily="34" charset="0"/>
              <a:buChar char="•"/>
            </a:pPr>
            <a:r>
              <a:rPr lang="fr-FR" dirty="0"/>
              <a:t>	Votre ombre peut faire fuir les insectes. Faire attention lors que vous vous déplacez.</a:t>
            </a:r>
          </a:p>
        </p:txBody>
      </p:sp>
      <p:sp>
        <p:nvSpPr>
          <p:cNvPr id="3" name="ZoneTexte 2">
            <a:extLst>
              <a:ext uri="{FF2B5EF4-FFF2-40B4-BE49-F238E27FC236}">
                <a16:creationId xmlns:a16="http://schemas.microsoft.com/office/drawing/2014/main" id="{3957D8FC-DAE0-4B0F-B731-058FF4C108FA}"/>
              </a:ext>
            </a:extLst>
          </p:cNvPr>
          <p:cNvSpPr txBox="1"/>
          <p:nvPr/>
        </p:nvSpPr>
        <p:spPr>
          <a:xfrm>
            <a:off x="3215699" y="319347"/>
            <a:ext cx="2712602" cy="707886"/>
          </a:xfrm>
          <a:prstGeom prst="rect">
            <a:avLst/>
          </a:prstGeom>
          <a:noFill/>
        </p:spPr>
        <p:txBody>
          <a:bodyPr wrap="none" rtlCol="0">
            <a:spAutoFit/>
          </a:bodyPr>
          <a:lstStyle/>
          <a:p>
            <a:r>
              <a:rPr lang="fr-FR" sz="4000" dirty="0"/>
              <a:t>Prise de vue</a:t>
            </a:r>
          </a:p>
        </p:txBody>
      </p:sp>
    </p:spTree>
    <p:extLst>
      <p:ext uri="{BB962C8B-B14F-4D97-AF65-F5344CB8AC3E}">
        <p14:creationId xmlns:p14="http://schemas.microsoft.com/office/powerpoint/2010/main" val="675387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06FA0B7-A392-41B3-8485-97C7F9E36EB4}"/>
              </a:ext>
            </a:extLst>
          </p:cNvPr>
          <p:cNvSpPr txBox="1"/>
          <p:nvPr/>
        </p:nvSpPr>
        <p:spPr>
          <a:xfrm>
            <a:off x="1916591" y="257684"/>
            <a:ext cx="5310813" cy="707886"/>
          </a:xfrm>
          <a:prstGeom prst="rect">
            <a:avLst/>
          </a:prstGeom>
          <a:noFill/>
        </p:spPr>
        <p:txBody>
          <a:bodyPr wrap="none" rtlCol="0">
            <a:spAutoFit/>
          </a:bodyPr>
          <a:lstStyle/>
          <a:p>
            <a:r>
              <a:rPr lang="fr-FR" sz="4000" dirty="0"/>
              <a:t>Amélioration des images</a:t>
            </a:r>
          </a:p>
        </p:txBody>
      </p:sp>
      <p:sp>
        <p:nvSpPr>
          <p:cNvPr id="3" name="ZoneTexte 2">
            <a:extLst>
              <a:ext uri="{FF2B5EF4-FFF2-40B4-BE49-F238E27FC236}">
                <a16:creationId xmlns:a16="http://schemas.microsoft.com/office/drawing/2014/main" id="{38771AE2-9ABF-4EB3-AE37-27F45B37023B}"/>
              </a:ext>
            </a:extLst>
          </p:cNvPr>
          <p:cNvSpPr txBox="1"/>
          <p:nvPr/>
        </p:nvSpPr>
        <p:spPr>
          <a:xfrm>
            <a:off x="588523" y="1069907"/>
            <a:ext cx="7966953" cy="4247317"/>
          </a:xfrm>
          <a:prstGeom prst="rect">
            <a:avLst/>
          </a:prstGeom>
          <a:noFill/>
        </p:spPr>
        <p:txBody>
          <a:bodyPr wrap="square" rtlCol="0">
            <a:spAutoFit/>
          </a:bodyPr>
          <a:lstStyle/>
          <a:p>
            <a:r>
              <a:rPr lang="fr-FR" dirty="0"/>
              <a:t>En macrophotographie, les images ne présentent souvent qu’une faible partie du sujet net. </a:t>
            </a:r>
          </a:p>
          <a:p>
            <a:endParaRPr lang="fr-FR" dirty="0"/>
          </a:p>
          <a:p>
            <a:r>
              <a:rPr lang="fr-FR" b="1" dirty="0"/>
              <a:t>A la prise de vue:</a:t>
            </a:r>
          </a:p>
          <a:p>
            <a:endParaRPr lang="fr-FR" b="1" dirty="0"/>
          </a:p>
          <a:p>
            <a:pPr marL="534988" indent="-285750"/>
            <a:r>
              <a:rPr lang="fr-FR" dirty="0"/>
              <a:t>Cela implique de bien soigner sa mise au point.</a:t>
            </a:r>
          </a:p>
          <a:p>
            <a:pPr marL="534988" indent="-285750"/>
            <a:endParaRPr lang="fr-FR" dirty="0"/>
          </a:p>
          <a:p>
            <a:pPr marL="534988" indent="-285750">
              <a:buFont typeface="Arial" panose="020B0604020202020204" pitchFamily="34" charset="0"/>
              <a:buChar char="•"/>
            </a:pPr>
            <a:r>
              <a:rPr lang="fr-FR" dirty="0"/>
              <a:t>Autofocus rapide et précis (un seul collimateur de préférence central car les plus efficaces).</a:t>
            </a:r>
          </a:p>
          <a:p>
            <a:pPr marL="534988" indent="-285750">
              <a:buFont typeface="Arial" panose="020B0604020202020204" pitchFamily="34" charset="0"/>
              <a:buChar char="•"/>
            </a:pPr>
            <a:r>
              <a:rPr lang="fr-FR" dirty="0"/>
              <a:t>Utilisation d’un pied et d’un déclencheur à distance.</a:t>
            </a:r>
          </a:p>
          <a:p>
            <a:pPr marL="534988" indent="-285750">
              <a:buFont typeface="Arial" panose="020B0604020202020204" pitchFamily="34" charset="0"/>
              <a:buChar char="•"/>
            </a:pPr>
            <a:r>
              <a:rPr lang="fr-FR" dirty="0"/>
              <a:t>Utiliser l’écran arrière pour un meilleur confort.</a:t>
            </a:r>
          </a:p>
          <a:p>
            <a:pPr marL="534988" indent="-285750">
              <a:buFont typeface="Arial" panose="020B0604020202020204" pitchFamily="34" charset="0"/>
              <a:buChar char="•"/>
            </a:pPr>
            <a:r>
              <a:rPr lang="fr-FR" dirty="0"/>
              <a:t>Mise au point manuelle avec l’utilisation de la loupe (écran arrière) pour parfaire la netteté de la zone d’intérêt. </a:t>
            </a:r>
          </a:p>
          <a:p>
            <a:pPr marL="534988" indent="-285750">
              <a:buFont typeface="Arial" panose="020B0604020202020204" pitchFamily="34" charset="0"/>
              <a:buChar char="•"/>
            </a:pPr>
            <a:r>
              <a:rPr lang="fr-FR" dirty="0"/>
              <a:t>Disposer d’un sujet qui ne bouge pas (attention au vent …).</a:t>
            </a:r>
          </a:p>
          <a:p>
            <a:endParaRPr lang="fr-FR" dirty="0"/>
          </a:p>
        </p:txBody>
      </p:sp>
    </p:spTree>
    <p:extLst>
      <p:ext uri="{BB962C8B-B14F-4D97-AF65-F5344CB8AC3E}">
        <p14:creationId xmlns:p14="http://schemas.microsoft.com/office/powerpoint/2010/main" val="3267925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B1129D-F1DA-42EC-A55C-007E7175E62D}"/>
              </a:ext>
            </a:extLst>
          </p:cNvPr>
          <p:cNvSpPr/>
          <p:nvPr/>
        </p:nvSpPr>
        <p:spPr>
          <a:xfrm>
            <a:off x="597159" y="369360"/>
            <a:ext cx="8017701" cy="2862322"/>
          </a:xfrm>
          <a:prstGeom prst="rect">
            <a:avLst/>
          </a:prstGeom>
        </p:spPr>
        <p:txBody>
          <a:bodyPr wrap="square">
            <a:spAutoFit/>
          </a:bodyPr>
          <a:lstStyle/>
          <a:p>
            <a:r>
              <a:rPr lang="fr-FR" b="1" dirty="0"/>
              <a:t>Traitement d’image:</a:t>
            </a:r>
          </a:p>
          <a:p>
            <a:endParaRPr lang="fr-FR" b="1" dirty="0"/>
          </a:p>
          <a:p>
            <a:r>
              <a:rPr lang="fr-FR" dirty="0"/>
              <a:t>Le </a:t>
            </a:r>
            <a:r>
              <a:rPr lang="fr-FR" b="1" dirty="0"/>
              <a:t>FOCUS STACKING</a:t>
            </a:r>
            <a:r>
              <a:rPr lang="fr-FR" dirty="0"/>
              <a:t>:</a:t>
            </a:r>
          </a:p>
          <a:p>
            <a:pPr marL="285750" indent="-285750">
              <a:buFont typeface="Arial" panose="020B0604020202020204" pitchFamily="34" charset="0"/>
              <a:buChar char="•"/>
            </a:pPr>
            <a:r>
              <a:rPr lang="fr-FR" dirty="0"/>
              <a:t>Cette technique consiste à prendre une série de photos du même sujet à différent plan de netteté, puis à assembler ces images en ne conservant que les parties nettes. </a:t>
            </a:r>
          </a:p>
          <a:p>
            <a:pPr marL="285750" indent="-285750">
              <a:buFont typeface="Arial" panose="020B0604020202020204" pitchFamily="34" charset="0"/>
              <a:buChar char="•"/>
            </a:pPr>
            <a:r>
              <a:rPr lang="fr-FR" dirty="0"/>
              <a:t>Ceci peut être réalisé par des logiciels tel que Photoshop, </a:t>
            </a:r>
            <a:r>
              <a:rPr lang="fr-FR" dirty="0" err="1"/>
              <a:t>Zerene</a:t>
            </a:r>
            <a:r>
              <a:rPr lang="fr-FR" dirty="0"/>
              <a:t> Stacker, </a:t>
            </a:r>
            <a:r>
              <a:rPr lang="fr-FR" dirty="0" err="1"/>
              <a:t>Helicon</a:t>
            </a:r>
            <a:r>
              <a:rPr lang="fr-FR" dirty="0"/>
              <a:t> Focus, … </a:t>
            </a:r>
          </a:p>
          <a:p>
            <a:pPr marL="285750" indent="-285750">
              <a:buFont typeface="Arial" panose="020B0604020202020204" pitchFamily="34" charset="0"/>
              <a:buChar char="•"/>
            </a:pPr>
            <a:r>
              <a:rPr lang="fr-FR" dirty="0"/>
              <a:t>Certain appareil photo ont dans leur programme la possibilité d’effectuer automatiquement ce type d’image.</a:t>
            </a:r>
          </a:p>
        </p:txBody>
      </p:sp>
      <p:pic>
        <p:nvPicPr>
          <p:cNvPr id="4" name="Image 3">
            <a:extLst>
              <a:ext uri="{FF2B5EF4-FFF2-40B4-BE49-F238E27FC236}">
                <a16:creationId xmlns:a16="http://schemas.microsoft.com/office/drawing/2014/main" id="{95AAAD5E-998F-47A0-9361-97900507C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4640" y="3626318"/>
            <a:ext cx="3540221" cy="2462872"/>
          </a:xfrm>
          <a:prstGeom prst="rect">
            <a:avLst/>
          </a:prstGeom>
        </p:spPr>
      </p:pic>
      <p:pic>
        <p:nvPicPr>
          <p:cNvPr id="6" name="Image 5">
            <a:extLst>
              <a:ext uri="{FF2B5EF4-FFF2-40B4-BE49-F238E27FC236}">
                <a16:creationId xmlns:a16="http://schemas.microsoft.com/office/drawing/2014/main" id="{C308FC46-5AE3-4042-9AF1-9F6F3CB214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159" y="3626318"/>
            <a:ext cx="3693709" cy="2462473"/>
          </a:xfrm>
          <a:prstGeom prst="rect">
            <a:avLst/>
          </a:prstGeom>
        </p:spPr>
      </p:pic>
      <p:sp>
        <p:nvSpPr>
          <p:cNvPr id="7" name="ZoneTexte 6">
            <a:extLst>
              <a:ext uri="{FF2B5EF4-FFF2-40B4-BE49-F238E27FC236}">
                <a16:creationId xmlns:a16="http://schemas.microsoft.com/office/drawing/2014/main" id="{D58F15BE-7C20-45F1-91F4-1449AAECA2A3}"/>
              </a:ext>
            </a:extLst>
          </p:cNvPr>
          <p:cNvSpPr txBox="1"/>
          <p:nvPr/>
        </p:nvSpPr>
        <p:spPr>
          <a:xfrm flipH="1">
            <a:off x="1875452" y="6298760"/>
            <a:ext cx="6354145" cy="369332"/>
          </a:xfrm>
          <a:prstGeom prst="rect">
            <a:avLst/>
          </a:prstGeom>
          <a:noFill/>
        </p:spPr>
        <p:txBody>
          <a:bodyPr wrap="square" rtlCol="0">
            <a:spAutoFit/>
          </a:bodyPr>
          <a:lstStyle/>
          <a:p>
            <a:pPr>
              <a:tabLst>
                <a:tab pos="3676650" algn="l"/>
              </a:tabLst>
            </a:pPr>
            <a:r>
              <a:rPr lang="fr-FR" dirty="0"/>
              <a:t>1 photo	Empilement de 11 photos</a:t>
            </a:r>
          </a:p>
        </p:txBody>
      </p:sp>
    </p:spTree>
    <p:extLst>
      <p:ext uri="{BB962C8B-B14F-4D97-AF65-F5344CB8AC3E}">
        <p14:creationId xmlns:p14="http://schemas.microsoft.com/office/powerpoint/2010/main" val="3725743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E08D8B8-EB18-4426-825B-D4E37A9E637C}"/>
              </a:ext>
            </a:extLst>
          </p:cNvPr>
          <p:cNvSpPr txBox="1"/>
          <p:nvPr/>
        </p:nvSpPr>
        <p:spPr>
          <a:xfrm>
            <a:off x="3149880" y="503853"/>
            <a:ext cx="2844240" cy="707886"/>
          </a:xfrm>
          <a:prstGeom prst="rect">
            <a:avLst/>
          </a:prstGeom>
          <a:noFill/>
        </p:spPr>
        <p:txBody>
          <a:bodyPr wrap="none" rtlCol="0">
            <a:spAutoFit/>
          </a:bodyPr>
          <a:lstStyle/>
          <a:p>
            <a:r>
              <a:rPr lang="fr-FR" sz="4000" b="1" dirty="0"/>
              <a:t>Introduction</a:t>
            </a:r>
          </a:p>
        </p:txBody>
      </p:sp>
      <p:sp>
        <p:nvSpPr>
          <p:cNvPr id="3" name="ZoneTexte 2">
            <a:extLst>
              <a:ext uri="{FF2B5EF4-FFF2-40B4-BE49-F238E27FC236}">
                <a16:creationId xmlns:a16="http://schemas.microsoft.com/office/drawing/2014/main" id="{F84A0E4C-E694-4BE1-9FD6-4B0A0D7FDD5F}"/>
              </a:ext>
            </a:extLst>
          </p:cNvPr>
          <p:cNvSpPr txBox="1"/>
          <p:nvPr/>
        </p:nvSpPr>
        <p:spPr>
          <a:xfrm>
            <a:off x="570259" y="1939575"/>
            <a:ext cx="8116541" cy="2031325"/>
          </a:xfrm>
          <a:prstGeom prst="rect">
            <a:avLst/>
          </a:prstGeom>
          <a:noFill/>
        </p:spPr>
        <p:txBody>
          <a:bodyPr wrap="square" rtlCol="0">
            <a:spAutoFit/>
          </a:bodyPr>
          <a:lstStyle/>
          <a:p>
            <a:r>
              <a:rPr lang="fr-FR" dirty="0"/>
              <a:t>Le photographe doit s’adapter au sujet qu’il souhaite photographier.</a:t>
            </a:r>
          </a:p>
          <a:p>
            <a:endParaRPr lang="fr-FR" dirty="0"/>
          </a:p>
          <a:p>
            <a:r>
              <a:rPr lang="fr-FR" dirty="0"/>
              <a:t>Pour cela, il devra avoir l’équipement correspondant aux images qu’il souhaite obtenir  et  adapter sa façon de procéder. </a:t>
            </a:r>
          </a:p>
          <a:p>
            <a:endParaRPr lang="fr-FR" dirty="0"/>
          </a:p>
          <a:p>
            <a:r>
              <a:rPr lang="fr-FR" dirty="0"/>
              <a:t>Les optiques et accessoires photos sont nombreux et bien les choisir permet de répondre à chaque situation. </a:t>
            </a:r>
          </a:p>
        </p:txBody>
      </p:sp>
      <p:pic>
        <p:nvPicPr>
          <p:cNvPr id="4" name="Image 3">
            <a:extLst>
              <a:ext uri="{FF2B5EF4-FFF2-40B4-BE49-F238E27FC236}">
                <a16:creationId xmlns:a16="http://schemas.microsoft.com/office/drawing/2014/main" id="{AAD92735-C8C0-43C4-B020-D349F94D37AE}"/>
              </a:ext>
            </a:extLst>
          </p:cNvPr>
          <p:cNvPicPr>
            <a:picLocks noChangeAspect="1"/>
          </p:cNvPicPr>
          <p:nvPr/>
        </p:nvPicPr>
        <p:blipFill>
          <a:blip r:embed="rId2"/>
          <a:stretch>
            <a:fillRect/>
          </a:stretch>
        </p:blipFill>
        <p:spPr>
          <a:xfrm>
            <a:off x="1013601" y="4542816"/>
            <a:ext cx="1062329" cy="1215755"/>
          </a:xfrm>
          <a:prstGeom prst="rect">
            <a:avLst/>
          </a:prstGeom>
        </p:spPr>
      </p:pic>
      <p:pic>
        <p:nvPicPr>
          <p:cNvPr id="5" name="Image 4">
            <a:extLst>
              <a:ext uri="{FF2B5EF4-FFF2-40B4-BE49-F238E27FC236}">
                <a16:creationId xmlns:a16="http://schemas.microsoft.com/office/drawing/2014/main" id="{36D3C097-9DA8-4A2E-867B-57B14370D033}"/>
              </a:ext>
            </a:extLst>
          </p:cNvPr>
          <p:cNvPicPr>
            <a:picLocks noChangeAspect="1"/>
          </p:cNvPicPr>
          <p:nvPr/>
        </p:nvPicPr>
        <p:blipFill rotWithShape="1">
          <a:blip r:embed="rId3"/>
          <a:srcRect b="8742"/>
          <a:stretch/>
        </p:blipFill>
        <p:spPr>
          <a:xfrm>
            <a:off x="3193945" y="4340452"/>
            <a:ext cx="1682159" cy="1620482"/>
          </a:xfrm>
          <a:prstGeom prst="rect">
            <a:avLst/>
          </a:prstGeom>
        </p:spPr>
      </p:pic>
      <p:pic>
        <p:nvPicPr>
          <p:cNvPr id="6" name="Image 5">
            <a:extLst>
              <a:ext uri="{FF2B5EF4-FFF2-40B4-BE49-F238E27FC236}">
                <a16:creationId xmlns:a16="http://schemas.microsoft.com/office/drawing/2014/main" id="{9105CFE9-7997-4AFE-B2AC-A26E8A8138DC}"/>
              </a:ext>
            </a:extLst>
          </p:cNvPr>
          <p:cNvPicPr>
            <a:picLocks noChangeAspect="1"/>
          </p:cNvPicPr>
          <p:nvPr/>
        </p:nvPicPr>
        <p:blipFill>
          <a:blip r:embed="rId4"/>
          <a:stretch>
            <a:fillRect/>
          </a:stretch>
        </p:blipFill>
        <p:spPr>
          <a:xfrm>
            <a:off x="5994120" y="4040746"/>
            <a:ext cx="1808312" cy="1811331"/>
          </a:xfrm>
          <a:prstGeom prst="rect">
            <a:avLst/>
          </a:prstGeom>
        </p:spPr>
      </p:pic>
      <p:pic>
        <p:nvPicPr>
          <p:cNvPr id="7" name="Image 6">
            <a:extLst>
              <a:ext uri="{FF2B5EF4-FFF2-40B4-BE49-F238E27FC236}">
                <a16:creationId xmlns:a16="http://schemas.microsoft.com/office/drawing/2014/main" id="{B6B09F32-26BD-4107-9E9B-9DF5D9CA021D}"/>
              </a:ext>
            </a:extLst>
          </p:cNvPr>
          <p:cNvPicPr>
            <a:picLocks noChangeAspect="1"/>
          </p:cNvPicPr>
          <p:nvPr/>
        </p:nvPicPr>
        <p:blipFill>
          <a:blip r:embed="rId5"/>
          <a:stretch>
            <a:fillRect/>
          </a:stretch>
        </p:blipFill>
        <p:spPr>
          <a:xfrm>
            <a:off x="6188143" y="3795501"/>
            <a:ext cx="1963070" cy="1963070"/>
          </a:xfrm>
          <a:prstGeom prst="rect">
            <a:avLst/>
          </a:prstGeom>
        </p:spPr>
      </p:pic>
    </p:spTree>
    <p:extLst>
      <p:ext uri="{BB962C8B-B14F-4D97-AF65-F5344CB8AC3E}">
        <p14:creationId xmlns:p14="http://schemas.microsoft.com/office/powerpoint/2010/main" val="3494674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CCA20DF-2A89-4D7E-A12F-A5B6C8E7AFB2}"/>
              </a:ext>
            </a:extLst>
          </p:cNvPr>
          <p:cNvSpPr txBox="1"/>
          <p:nvPr/>
        </p:nvSpPr>
        <p:spPr>
          <a:xfrm>
            <a:off x="1666875" y="1181100"/>
            <a:ext cx="1408527" cy="707886"/>
          </a:xfrm>
          <a:prstGeom prst="rect">
            <a:avLst/>
          </a:prstGeom>
          <a:noFill/>
        </p:spPr>
        <p:txBody>
          <a:bodyPr wrap="none" rtlCol="0">
            <a:spAutoFit/>
          </a:bodyPr>
          <a:lstStyle/>
          <a:p>
            <a:r>
              <a:rPr lang="fr-FR" sz="4000" b="1" dirty="0"/>
              <a:t>Merci</a:t>
            </a:r>
          </a:p>
        </p:txBody>
      </p:sp>
      <p:sp>
        <p:nvSpPr>
          <p:cNvPr id="3" name="ZoneTexte 2">
            <a:extLst>
              <a:ext uri="{FF2B5EF4-FFF2-40B4-BE49-F238E27FC236}">
                <a16:creationId xmlns:a16="http://schemas.microsoft.com/office/drawing/2014/main" id="{997C258A-20F9-450A-AE5D-C1DD71D8F1A0}"/>
              </a:ext>
            </a:extLst>
          </p:cNvPr>
          <p:cNvSpPr txBox="1"/>
          <p:nvPr/>
        </p:nvSpPr>
        <p:spPr>
          <a:xfrm>
            <a:off x="4981575" y="4552950"/>
            <a:ext cx="3509935" cy="707886"/>
          </a:xfrm>
          <a:prstGeom prst="rect">
            <a:avLst/>
          </a:prstGeom>
          <a:noFill/>
        </p:spPr>
        <p:txBody>
          <a:bodyPr wrap="none" rtlCol="0">
            <a:spAutoFit/>
          </a:bodyPr>
          <a:lstStyle/>
          <a:p>
            <a:r>
              <a:rPr lang="fr-FR" sz="4000" b="1" dirty="0"/>
              <a:t>Des questions ?</a:t>
            </a:r>
          </a:p>
        </p:txBody>
      </p:sp>
    </p:spTree>
    <p:extLst>
      <p:ext uri="{BB962C8B-B14F-4D97-AF65-F5344CB8AC3E}">
        <p14:creationId xmlns:p14="http://schemas.microsoft.com/office/powerpoint/2010/main" val="979344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052681E-81C6-4EBD-B058-BDDC5486A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0712" y="1910477"/>
            <a:ext cx="5362575" cy="4021931"/>
          </a:xfrm>
          <a:prstGeom prst="rect">
            <a:avLst/>
          </a:prstGeom>
        </p:spPr>
      </p:pic>
      <p:sp>
        <p:nvSpPr>
          <p:cNvPr id="6" name="ZoneTexte 5">
            <a:extLst>
              <a:ext uri="{FF2B5EF4-FFF2-40B4-BE49-F238E27FC236}">
                <a16:creationId xmlns:a16="http://schemas.microsoft.com/office/drawing/2014/main" id="{B3F4FFF6-5C75-4BEB-B44C-6FB8AD023802}"/>
              </a:ext>
            </a:extLst>
          </p:cNvPr>
          <p:cNvSpPr txBox="1"/>
          <p:nvPr/>
        </p:nvSpPr>
        <p:spPr>
          <a:xfrm>
            <a:off x="1944646" y="150920"/>
            <a:ext cx="5254708" cy="707886"/>
          </a:xfrm>
          <a:prstGeom prst="rect">
            <a:avLst/>
          </a:prstGeom>
          <a:noFill/>
        </p:spPr>
        <p:txBody>
          <a:bodyPr wrap="none" rtlCol="0">
            <a:spAutoFit/>
          </a:bodyPr>
          <a:lstStyle/>
          <a:p>
            <a:r>
              <a:rPr lang="fr-FR" sz="4000" b="1" dirty="0"/>
              <a:t>Types de photographies</a:t>
            </a:r>
          </a:p>
        </p:txBody>
      </p:sp>
      <p:sp>
        <p:nvSpPr>
          <p:cNvPr id="7" name="ZoneTexte 6">
            <a:extLst>
              <a:ext uri="{FF2B5EF4-FFF2-40B4-BE49-F238E27FC236}">
                <a16:creationId xmlns:a16="http://schemas.microsoft.com/office/drawing/2014/main" id="{6DAEAE3B-ABBF-40CD-8C8A-1FD8740A22C9}"/>
              </a:ext>
            </a:extLst>
          </p:cNvPr>
          <p:cNvSpPr txBox="1"/>
          <p:nvPr/>
        </p:nvSpPr>
        <p:spPr>
          <a:xfrm>
            <a:off x="2717646" y="925592"/>
            <a:ext cx="3708708" cy="1015663"/>
          </a:xfrm>
          <a:prstGeom prst="rect">
            <a:avLst/>
          </a:prstGeom>
          <a:noFill/>
        </p:spPr>
        <p:txBody>
          <a:bodyPr wrap="none" rtlCol="0">
            <a:spAutoFit/>
          </a:bodyPr>
          <a:lstStyle/>
          <a:p>
            <a:r>
              <a:rPr lang="fr-FR" sz="3600" dirty="0"/>
              <a:t>Astrophotographie</a:t>
            </a:r>
          </a:p>
          <a:p>
            <a:pPr algn="ctr"/>
            <a:r>
              <a:rPr lang="fr-FR" sz="2400" dirty="0"/>
              <a:t>Télescope/lunette </a:t>
            </a:r>
            <a:r>
              <a:rPr lang="fr-FR" sz="2400" dirty="0" err="1"/>
              <a:t>astro</a:t>
            </a:r>
            <a:endParaRPr lang="fr-FR" sz="2400" dirty="0"/>
          </a:p>
        </p:txBody>
      </p:sp>
      <p:sp>
        <p:nvSpPr>
          <p:cNvPr id="8" name="ZoneTexte 7">
            <a:extLst>
              <a:ext uri="{FF2B5EF4-FFF2-40B4-BE49-F238E27FC236}">
                <a16:creationId xmlns:a16="http://schemas.microsoft.com/office/drawing/2014/main" id="{D5414602-760D-47A1-8981-77715E3B92AA}"/>
              </a:ext>
            </a:extLst>
          </p:cNvPr>
          <p:cNvSpPr txBox="1"/>
          <p:nvPr/>
        </p:nvSpPr>
        <p:spPr>
          <a:xfrm>
            <a:off x="699978" y="6086296"/>
            <a:ext cx="7853368" cy="646331"/>
          </a:xfrm>
          <a:prstGeom prst="rect">
            <a:avLst/>
          </a:prstGeom>
          <a:noFill/>
        </p:spPr>
        <p:txBody>
          <a:bodyPr wrap="none" rtlCol="0">
            <a:spAutoFit/>
          </a:bodyPr>
          <a:lstStyle/>
          <a:p>
            <a:pPr algn="ctr"/>
            <a:r>
              <a:rPr lang="fr-FR" dirty="0"/>
              <a:t>Le sujet est extrêmement grand par rapport à la taille de son image sur le capteur.</a:t>
            </a:r>
          </a:p>
          <a:p>
            <a:pPr algn="ctr"/>
            <a:r>
              <a:rPr lang="fr-FR" dirty="0"/>
              <a:t>Il est très loin et demande un fort grossissement.</a:t>
            </a:r>
          </a:p>
        </p:txBody>
      </p:sp>
    </p:spTree>
    <p:extLst>
      <p:ext uri="{BB962C8B-B14F-4D97-AF65-F5344CB8AC3E}">
        <p14:creationId xmlns:p14="http://schemas.microsoft.com/office/powerpoint/2010/main" val="4230483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2E67B93-E515-405E-A2E7-F34BC919041F}"/>
              </a:ext>
            </a:extLst>
          </p:cNvPr>
          <p:cNvSpPr txBox="1"/>
          <p:nvPr/>
        </p:nvSpPr>
        <p:spPr>
          <a:xfrm>
            <a:off x="1944646" y="94934"/>
            <a:ext cx="5254708" cy="707886"/>
          </a:xfrm>
          <a:prstGeom prst="rect">
            <a:avLst/>
          </a:prstGeom>
          <a:noFill/>
        </p:spPr>
        <p:txBody>
          <a:bodyPr wrap="none" rtlCol="0">
            <a:spAutoFit/>
          </a:bodyPr>
          <a:lstStyle/>
          <a:p>
            <a:r>
              <a:rPr lang="fr-FR" sz="4000" b="1" dirty="0"/>
              <a:t>Types de photographies</a:t>
            </a:r>
          </a:p>
        </p:txBody>
      </p:sp>
      <p:sp>
        <p:nvSpPr>
          <p:cNvPr id="3" name="ZoneTexte 2">
            <a:extLst>
              <a:ext uri="{FF2B5EF4-FFF2-40B4-BE49-F238E27FC236}">
                <a16:creationId xmlns:a16="http://schemas.microsoft.com/office/drawing/2014/main" id="{53A834C9-373B-47CD-B277-18BF7817BB8C}"/>
              </a:ext>
            </a:extLst>
          </p:cNvPr>
          <p:cNvSpPr txBox="1"/>
          <p:nvPr/>
        </p:nvSpPr>
        <p:spPr>
          <a:xfrm>
            <a:off x="3722982" y="660412"/>
            <a:ext cx="1698029" cy="1015663"/>
          </a:xfrm>
          <a:prstGeom prst="rect">
            <a:avLst/>
          </a:prstGeom>
          <a:noFill/>
        </p:spPr>
        <p:txBody>
          <a:bodyPr wrap="none" rtlCol="0">
            <a:spAutoFit/>
          </a:bodyPr>
          <a:lstStyle/>
          <a:p>
            <a:r>
              <a:rPr lang="fr-FR" sz="3600" dirty="0"/>
              <a:t>Paysage</a:t>
            </a:r>
          </a:p>
          <a:p>
            <a:r>
              <a:rPr lang="fr-FR" sz="2400" dirty="0"/>
              <a:t>Grand angle</a:t>
            </a:r>
          </a:p>
        </p:txBody>
      </p:sp>
      <p:sp>
        <p:nvSpPr>
          <p:cNvPr id="4" name="ZoneTexte 3">
            <a:extLst>
              <a:ext uri="{FF2B5EF4-FFF2-40B4-BE49-F238E27FC236}">
                <a16:creationId xmlns:a16="http://schemas.microsoft.com/office/drawing/2014/main" id="{8344A1E4-C4C9-41A5-ADB0-762B218EF3C3}"/>
              </a:ext>
            </a:extLst>
          </p:cNvPr>
          <p:cNvSpPr txBox="1"/>
          <p:nvPr/>
        </p:nvSpPr>
        <p:spPr>
          <a:xfrm>
            <a:off x="1121790" y="6337748"/>
            <a:ext cx="6900415" cy="369332"/>
          </a:xfrm>
          <a:prstGeom prst="rect">
            <a:avLst/>
          </a:prstGeom>
          <a:noFill/>
        </p:spPr>
        <p:txBody>
          <a:bodyPr wrap="none" rtlCol="0">
            <a:spAutoFit/>
          </a:bodyPr>
          <a:lstStyle/>
          <a:p>
            <a:r>
              <a:rPr lang="fr-FR" dirty="0"/>
              <a:t>Le sujet est très grand par rapport à la taille de son image sur le capteur</a:t>
            </a:r>
          </a:p>
        </p:txBody>
      </p:sp>
      <p:pic>
        <p:nvPicPr>
          <p:cNvPr id="6" name="Image 5">
            <a:extLst>
              <a:ext uri="{FF2B5EF4-FFF2-40B4-BE49-F238E27FC236}">
                <a16:creationId xmlns:a16="http://schemas.microsoft.com/office/drawing/2014/main" id="{963CB8A2-57B2-49C7-A06E-6DA48FFBE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851" y="1624939"/>
            <a:ext cx="6208295" cy="4403371"/>
          </a:xfrm>
          <a:prstGeom prst="rect">
            <a:avLst/>
          </a:prstGeom>
        </p:spPr>
      </p:pic>
    </p:spTree>
    <p:extLst>
      <p:ext uri="{BB962C8B-B14F-4D97-AF65-F5344CB8AC3E}">
        <p14:creationId xmlns:p14="http://schemas.microsoft.com/office/powerpoint/2010/main" val="3555197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95C838B-F31B-45FC-8923-2E98A3148107}"/>
              </a:ext>
            </a:extLst>
          </p:cNvPr>
          <p:cNvSpPr txBox="1"/>
          <p:nvPr/>
        </p:nvSpPr>
        <p:spPr>
          <a:xfrm>
            <a:off x="1944646" y="132259"/>
            <a:ext cx="5254708" cy="707886"/>
          </a:xfrm>
          <a:prstGeom prst="rect">
            <a:avLst/>
          </a:prstGeom>
          <a:noFill/>
        </p:spPr>
        <p:txBody>
          <a:bodyPr wrap="none" rtlCol="0">
            <a:spAutoFit/>
          </a:bodyPr>
          <a:lstStyle/>
          <a:p>
            <a:r>
              <a:rPr lang="fr-FR" sz="4000" b="1" dirty="0"/>
              <a:t>Types de photographies</a:t>
            </a:r>
          </a:p>
        </p:txBody>
      </p:sp>
      <p:sp>
        <p:nvSpPr>
          <p:cNvPr id="3" name="ZoneTexte 2">
            <a:extLst>
              <a:ext uri="{FF2B5EF4-FFF2-40B4-BE49-F238E27FC236}">
                <a16:creationId xmlns:a16="http://schemas.microsoft.com/office/drawing/2014/main" id="{04FA8352-7EA4-4260-9904-2E2998706A6B}"/>
              </a:ext>
            </a:extLst>
          </p:cNvPr>
          <p:cNvSpPr txBox="1"/>
          <p:nvPr/>
        </p:nvSpPr>
        <p:spPr>
          <a:xfrm>
            <a:off x="3766395" y="664810"/>
            <a:ext cx="1611210" cy="1015663"/>
          </a:xfrm>
          <a:prstGeom prst="rect">
            <a:avLst/>
          </a:prstGeom>
          <a:noFill/>
        </p:spPr>
        <p:txBody>
          <a:bodyPr wrap="none" rtlCol="0">
            <a:spAutoFit/>
          </a:bodyPr>
          <a:lstStyle/>
          <a:p>
            <a:r>
              <a:rPr lang="fr-FR" sz="3600" dirty="0"/>
              <a:t>Portrait</a:t>
            </a:r>
          </a:p>
          <a:p>
            <a:r>
              <a:rPr lang="fr-FR" sz="2400" dirty="0"/>
              <a:t>téléobjectif</a:t>
            </a:r>
            <a:endParaRPr lang="fr-FR" sz="2000" dirty="0"/>
          </a:p>
        </p:txBody>
      </p:sp>
      <p:sp>
        <p:nvSpPr>
          <p:cNvPr id="4" name="ZoneTexte 3">
            <a:extLst>
              <a:ext uri="{FF2B5EF4-FFF2-40B4-BE49-F238E27FC236}">
                <a16:creationId xmlns:a16="http://schemas.microsoft.com/office/drawing/2014/main" id="{F9A0A0EE-9E69-4C47-998B-4481B2D544EE}"/>
              </a:ext>
            </a:extLst>
          </p:cNvPr>
          <p:cNvSpPr txBox="1"/>
          <p:nvPr/>
        </p:nvSpPr>
        <p:spPr>
          <a:xfrm>
            <a:off x="1354324" y="6249521"/>
            <a:ext cx="6435351" cy="369332"/>
          </a:xfrm>
          <a:prstGeom prst="rect">
            <a:avLst/>
          </a:prstGeom>
          <a:noFill/>
        </p:spPr>
        <p:txBody>
          <a:bodyPr wrap="none" rtlCol="0">
            <a:spAutoFit/>
          </a:bodyPr>
          <a:lstStyle/>
          <a:p>
            <a:r>
              <a:rPr lang="fr-FR" dirty="0"/>
              <a:t>Le sujet est grand par rapport à la taille de son image sur le capteur</a:t>
            </a:r>
          </a:p>
        </p:txBody>
      </p:sp>
      <p:pic>
        <p:nvPicPr>
          <p:cNvPr id="6" name="Image 5">
            <a:extLst>
              <a:ext uri="{FF2B5EF4-FFF2-40B4-BE49-F238E27FC236}">
                <a16:creationId xmlns:a16="http://schemas.microsoft.com/office/drawing/2014/main" id="{6CFD9B8B-9E1F-49D5-A642-DD369C3D8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4266" y="1680473"/>
            <a:ext cx="3200481" cy="4512717"/>
          </a:xfrm>
          <a:prstGeom prst="rect">
            <a:avLst/>
          </a:prstGeom>
        </p:spPr>
      </p:pic>
    </p:spTree>
    <p:extLst>
      <p:ext uri="{BB962C8B-B14F-4D97-AF65-F5344CB8AC3E}">
        <p14:creationId xmlns:p14="http://schemas.microsoft.com/office/powerpoint/2010/main" val="1659197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B13583-58E7-4148-A2A1-25B7A8427FB2}"/>
              </a:ext>
            </a:extLst>
          </p:cNvPr>
          <p:cNvSpPr txBox="1"/>
          <p:nvPr/>
        </p:nvSpPr>
        <p:spPr>
          <a:xfrm>
            <a:off x="1944646" y="150920"/>
            <a:ext cx="5254708" cy="707886"/>
          </a:xfrm>
          <a:prstGeom prst="rect">
            <a:avLst/>
          </a:prstGeom>
          <a:noFill/>
        </p:spPr>
        <p:txBody>
          <a:bodyPr wrap="none" rtlCol="0">
            <a:spAutoFit/>
          </a:bodyPr>
          <a:lstStyle/>
          <a:p>
            <a:r>
              <a:rPr lang="fr-FR" sz="4000" b="1" dirty="0"/>
              <a:t>Types de photographies</a:t>
            </a:r>
          </a:p>
        </p:txBody>
      </p:sp>
      <p:sp>
        <p:nvSpPr>
          <p:cNvPr id="3" name="ZoneTexte 2">
            <a:extLst>
              <a:ext uri="{FF2B5EF4-FFF2-40B4-BE49-F238E27FC236}">
                <a16:creationId xmlns:a16="http://schemas.microsoft.com/office/drawing/2014/main" id="{2F9D5020-EB0E-443F-B282-51D43F7A4987}"/>
              </a:ext>
            </a:extLst>
          </p:cNvPr>
          <p:cNvSpPr txBox="1"/>
          <p:nvPr/>
        </p:nvSpPr>
        <p:spPr>
          <a:xfrm>
            <a:off x="2645030" y="858806"/>
            <a:ext cx="3853940" cy="646331"/>
          </a:xfrm>
          <a:prstGeom prst="rect">
            <a:avLst/>
          </a:prstGeom>
          <a:noFill/>
        </p:spPr>
        <p:txBody>
          <a:bodyPr wrap="none" rtlCol="0">
            <a:spAutoFit/>
          </a:bodyPr>
          <a:lstStyle/>
          <a:p>
            <a:r>
              <a:rPr lang="fr-FR" sz="3600" dirty="0"/>
              <a:t>Proxi photographie</a:t>
            </a:r>
          </a:p>
        </p:txBody>
      </p:sp>
      <p:sp>
        <p:nvSpPr>
          <p:cNvPr id="4" name="ZoneTexte 3">
            <a:extLst>
              <a:ext uri="{FF2B5EF4-FFF2-40B4-BE49-F238E27FC236}">
                <a16:creationId xmlns:a16="http://schemas.microsoft.com/office/drawing/2014/main" id="{73D78248-1741-4CD3-AD56-35087BE6C793}"/>
              </a:ext>
            </a:extLst>
          </p:cNvPr>
          <p:cNvSpPr txBox="1"/>
          <p:nvPr/>
        </p:nvSpPr>
        <p:spPr>
          <a:xfrm>
            <a:off x="1974910" y="6249618"/>
            <a:ext cx="5194179" cy="369332"/>
          </a:xfrm>
          <a:prstGeom prst="rect">
            <a:avLst/>
          </a:prstGeom>
          <a:noFill/>
        </p:spPr>
        <p:txBody>
          <a:bodyPr wrap="none" rtlCol="0">
            <a:spAutoFit/>
          </a:bodyPr>
          <a:lstStyle/>
          <a:p>
            <a:r>
              <a:rPr lang="fr-FR" dirty="0"/>
              <a:t>Le sujet est plus grand que son image sur le capteur</a:t>
            </a:r>
          </a:p>
        </p:txBody>
      </p:sp>
      <p:pic>
        <p:nvPicPr>
          <p:cNvPr id="7" name="Image 6">
            <a:extLst>
              <a:ext uri="{FF2B5EF4-FFF2-40B4-BE49-F238E27FC236}">
                <a16:creationId xmlns:a16="http://schemas.microsoft.com/office/drawing/2014/main" id="{497634FA-5FA9-4B6B-8DEB-B946271713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2463" y="1505137"/>
            <a:ext cx="3459072" cy="4613897"/>
          </a:xfrm>
          <a:prstGeom prst="rect">
            <a:avLst/>
          </a:prstGeom>
        </p:spPr>
      </p:pic>
    </p:spTree>
    <p:extLst>
      <p:ext uri="{BB962C8B-B14F-4D97-AF65-F5344CB8AC3E}">
        <p14:creationId xmlns:p14="http://schemas.microsoft.com/office/powerpoint/2010/main" val="2048980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D02DC1-B911-46E4-955E-297DE6DC8FA1}"/>
              </a:ext>
            </a:extLst>
          </p:cNvPr>
          <p:cNvSpPr txBox="1"/>
          <p:nvPr/>
        </p:nvSpPr>
        <p:spPr>
          <a:xfrm>
            <a:off x="1944646" y="93252"/>
            <a:ext cx="5254708" cy="707886"/>
          </a:xfrm>
          <a:prstGeom prst="rect">
            <a:avLst/>
          </a:prstGeom>
          <a:noFill/>
        </p:spPr>
        <p:txBody>
          <a:bodyPr wrap="none" rtlCol="0">
            <a:spAutoFit/>
          </a:bodyPr>
          <a:lstStyle/>
          <a:p>
            <a:r>
              <a:rPr lang="fr-FR" sz="4000" b="1" dirty="0"/>
              <a:t>Types de photographies</a:t>
            </a:r>
          </a:p>
        </p:txBody>
      </p:sp>
      <p:sp>
        <p:nvSpPr>
          <p:cNvPr id="3" name="ZoneTexte 2">
            <a:extLst>
              <a:ext uri="{FF2B5EF4-FFF2-40B4-BE49-F238E27FC236}">
                <a16:creationId xmlns:a16="http://schemas.microsoft.com/office/drawing/2014/main" id="{1AF579CD-F070-4C53-AC87-F4A91914F7F4}"/>
              </a:ext>
            </a:extLst>
          </p:cNvPr>
          <p:cNvSpPr txBox="1"/>
          <p:nvPr/>
        </p:nvSpPr>
        <p:spPr>
          <a:xfrm>
            <a:off x="2610852" y="652109"/>
            <a:ext cx="3922292" cy="1015663"/>
          </a:xfrm>
          <a:prstGeom prst="rect">
            <a:avLst/>
          </a:prstGeom>
          <a:noFill/>
        </p:spPr>
        <p:txBody>
          <a:bodyPr wrap="none" rtlCol="0">
            <a:spAutoFit/>
          </a:bodyPr>
          <a:lstStyle/>
          <a:p>
            <a:r>
              <a:rPr lang="fr-FR" sz="3600" dirty="0"/>
              <a:t>Macrophotographie</a:t>
            </a:r>
          </a:p>
          <a:p>
            <a:pPr algn="ctr"/>
            <a:r>
              <a:rPr lang="fr-FR" sz="2400" dirty="0"/>
              <a:t>Objectif macro</a:t>
            </a:r>
          </a:p>
        </p:txBody>
      </p:sp>
      <p:sp>
        <p:nvSpPr>
          <p:cNvPr id="4" name="ZoneTexte 3">
            <a:extLst>
              <a:ext uri="{FF2B5EF4-FFF2-40B4-BE49-F238E27FC236}">
                <a16:creationId xmlns:a16="http://schemas.microsoft.com/office/drawing/2014/main" id="{BFCA8AC7-6EFA-48B3-A9E2-9EF3674E9702}"/>
              </a:ext>
            </a:extLst>
          </p:cNvPr>
          <p:cNvSpPr txBox="1"/>
          <p:nvPr/>
        </p:nvSpPr>
        <p:spPr>
          <a:xfrm>
            <a:off x="2022839" y="6240092"/>
            <a:ext cx="5098319" cy="369332"/>
          </a:xfrm>
          <a:prstGeom prst="rect">
            <a:avLst/>
          </a:prstGeom>
          <a:noFill/>
        </p:spPr>
        <p:txBody>
          <a:bodyPr wrap="none" rtlCol="0">
            <a:spAutoFit/>
          </a:bodyPr>
          <a:lstStyle/>
          <a:p>
            <a:r>
              <a:rPr lang="fr-FR" dirty="0"/>
              <a:t>Le sujet est plus petit que son image sur le capteur</a:t>
            </a:r>
          </a:p>
        </p:txBody>
      </p:sp>
      <p:pic>
        <p:nvPicPr>
          <p:cNvPr id="8" name="Image 7">
            <a:extLst>
              <a:ext uri="{FF2B5EF4-FFF2-40B4-BE49-F238E27FC236}">
                <a16:creationId xmlns:a16="http://schemas.microsoft.com/office/drawing/2014/main" id="{63E431AD-0E09-429A-8EC4-29BF4A7367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0156" y="1658052"/>
            <a:ext cx="6643688" cy="4429125"/>
          </a:xfrm>
          <a:prstGeom prst="rect">
            <a:avLst/>
          </a:prstGeom>
        </p:spPr>
      </p:pic>
    </p:spTree>
    <p:extLst>
      <p:ext uri="{BB962C8B-B14F-4D97-AF65-F5344CB8AC3E}">
        <p14:creationId xmlns:p14="http://schemas.microsoft.com/office/powerpoint/2010/main" val="3554802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D02DC1-B911-46E4-955E-297DE6DC8FA1}"/>
              </a:ext>
            </a:extLst>
          </p:cNvPr>
          <p:cNvSpPr txBox="1"/>
          <p:nvPr/>
        </p:nvSpPr>
        <p:spPr>
          <a:xfrm>
            <a:off x="1944646" y="150920"/>
            <a:ext cx="5254708" cy="707886"/>
          </a:xfrm>
          <a:prstGeom prst="rect">
            <a:avLst/>
          </a:prstGeom>
          <a:noFill/>
        </p:spPr>
        <p:txBody>
          <a:bodyPr wrap="none" rtlCol="0">
            <a:spAutoFit/>
          </a:bodyPr>
          <a:lstStyle/>
          <a:p>
            <a:r>
              <a:rPr lang="fr-FR" sz="4000" b="1" dirty="0"/>
              <a:t>Types de photographies</a:t>
            </a:r>
          </a:p>
        </p:txBody>
      </p:sp>
      <p:sp>
        <p:nvSpPr>
          <p:cNvPr id="3" name="ZoneTexte 2">
            <a:extLst>
              <a:ext uri="{FF2B5EF4-FFF2-40B4-BE49-F238E27FC236}">
                <a16:creationId xmlns:a16="http://schemas.microsoft.com/office/drawing/2014/main" id="{1AF579CD-F070-4C53-AC87-F4A91914F7F4}"/>
              </a:ext>
            </a:extLst>
          </p:cNvPr>
          <p:cNvSpPr txBox="1"/>
          <p:nvPr/>
        </p:nvSpPr>
        <p:spPr>
          <a:xfrm>
            <a:off x="2668562" y="678034"/>
            <a:ext cx="3806876" cy="1015663"/>
          </a:xfrm>
          <a:prstGeom prst="rect">
            <a:avLst/>
          </a:prstGeom>
          <a:noFill/>
        </p:spPr>
        <p:txBody>
          <a:bodyPr wrap="none" rtlCol="0">
            <a:spAutoFit/>
          </a:bodyPr>
          <a:lstStyle/>
          <a:p>
            <a:r>
              <a:rPr lang="fr-FR" sz="3600" dirty="0"/>
              <a:t>Microphotographie</a:t>
            </a:r>
          </a:p>
          <a:p>
            <a:pPr algn="ctr"/>
            <a:r>
              <a:rPr lang="fr-FR" sz="2400" dirty="0"/>
              <a:t>Microscope confocal</a:t>
            </a:r>
          </a:p>
        </p:txBody>
      </p:sp>
      <p:sp>
        <p:nvSpPr>
          <p:cNvPr id="4" name="ZoneTexte 3">
            <a:extLst>
              <a:ext uri="{FF2B5EF4-FFF2-40B4-BE49-F238E27FC236}">
                <a16:creationId xmlns:a16="http://schemas.microsoft.com/office/drawing/2014/main" id="{BFCA8AC7-6EFA-48B3-A9E2-9EF3674E9702}"/>
              </a:ext>
            </a:extLst>
          </p:cNvPr>
          <p:cNvSpPr txBox="1"/>
          <p:nvPr/>
        </p:nvSpPr>
        <p:spPr>
          <a:xfrm>
            <a:off x="1630938" y="6240093"/>
            <a:ext cx="6430671" cy="369332"/>
          </a:xfrm>
          <a:prstGeom prst="rect">
            <a:avLst/>
          </a:prstGeom>
          <a:noFill/>
        </p:spPr>
        <p:txBody>
          <a:bodyPr wrap="none" rtlCol="0">
            <a:spAutoFit/>
          </a:bodyPr>
          <a:lstStyle/>
          <a:p>
            <a:r>
              <a:rPr lang="fr-FR" dirty="0"/>
              <a:t>Le sujet est très petit par rapport à son image sur le capteur (x400)</a:t>
            </a:r>
          </a:p>
        </p:txBody>
      </p:sp>
      <p:pic>
        <p:nvPicPr>
          <p:cNvPr id="5" name="Image 4">
            <a:extLst>
              <a:ext uri="{FF2B5EF4-FFF2-40B4-BE49-F238E27FC236}">
                <a16:creationId xmlns:a16="http://schemas.microsoft.com/office/drawing/2014/main" id="{9CD6151F-1FBD-4FB0-9397-96062C055C4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1790174" y="1693307"/>
            <a:ext cx="5563651" cy="4152900"/>
          </a:xfrm>
          <a:prstGeom prst="rect">
            <a:avLst/>
          </a:prstGeom>
        </p:spPr>
      </p:pic>
    </p:spTree>
    <p:extLst>
      <p:ext uri="{BB962C8B-B14F-4D97-AF65-F5344CB8AC3E}">
        <p14:creationId xmlns:p14="http://schemas.microsoft.com/office/powerpoint/2010/main" val="3566741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D02DC1-B911-46E4-955E-297DE6DC8FA1}"/>
              </a:ext>
            </a:extLst>
          </p:cNvPr>
          <p:cNvSpPr txBox="1"/>
          <p:nvPr/>
        </p:nvSpPr>
        <p:spPr>
          <a:xfrm>
            <a:off x="1944646" y="150920"/>
            <a:ext cx="5254708" cy="707886"/>
          </a:xfrm>
          <a:prstGeom prst="rect">
            <a:avLst/>
          </a:prstGeom>
          <a:noFill/>
        </p:spPr>
        <p:txBody>
          <a:bodyPr wrap="none" rtlCol="0">
            <a:spAutoFit/>
          </a:bodyPr>
          <a:lstStyle/>
          <a:p>
            <a:r>
              <a:rPr lang="fr-FR" sz="4000" b="1" dirty="0"/>
              <a:t>Types de photographies</a:t>
            </a:r>
          </a:p>
        </p:txBody>
      </p:sp>
      <p:sp>
        <p:nvSpPr>
          <p:cNvPr id="3" name="ZoneTexte 2">
            <a:extLst>
              <a:ext uri="{FF2B5EF4-FFF2-40B4-BE49-F238E27FC236}">
                <a16:creationId xmlns:a16="http://schemas.microsoft.com/office/drawing/2014/main" id="{1AF579CD-F070-4C53-AC87-F4A91914F7F4}"/>
              </a:ext>
            </a:extLst>
          </p:cNvPr>
          <p:cNvSpPr txBox="1"/>
          <p:nvPr/>
        </p:nvSpPr>
        <p:spPr>
          <a:xfrm>
            <a:off x="2098950" y="925481"/>
            <a:ext cx="4946098" cy="646331"/>
          </a:xfrm>
          <a:prstGeom prst="rect">
            <a:avLst/>
          </a:prstGeom>
          <a:noFill/>
        </p:spPr>
        <p:txBody>
          <a:bodyPr wrap="none" rtlCol="0">
            <a:spAutoFit/>
          </a:bodyPr>
          <a:lstStyle/>
          <a:p>
            <a:r>
              <a:rPr lang="fr-FR" sz="3600" dirty="0"/>
              <a:t>Microscopie électronique</a:t>
            </a:r>
          </a:p>
        </p:txBody>
      </p:sp>
      <p:sp>
        <p:nvSpPr>
          <p:cNvPr id="4" name="ZoneTexte 3">
            <a:extLst>
              <a:ext uri="{FF2B5EF4-FFF2-40B4-BE49-F238E27FC236}">
                <a16:creationId xmlns:a16="http://schemas.microsoft.com/office/drawing/2014/main" id="{BFCA8AC7-6EFA-48B3-A9E2-9EF3674E9702}"/>
              </a:ext>
            </a:extLst>
          </p:cNvPr>
          <p:cNvSpPr txBox="1"/>
          <p:nvPr/>
        </p:nvSpPr>
        <p:spPr>
          <a:xfrm>
            <a:off x="1219638" y="6175875"/>
            <a:ext cx="6704721" cy="369332"/>
          </a:xfrm>
          <a:prstGeom prst="rect">
            <a:avLst/>
          </a:prstGeom>
          <a:noFill/>
        </p:spPr>
        <p:txBody>
          <a:bodyPr wrap="none" rtlCol="0">
            <a:spAutoFit/>
          </a:bodyPr>
          <a:lstStyle/>
          <a:p>
            <a:r>
              <a:rPr lang="fr-FR" dirty="0"/>
              <a:t>Le sujet est extrêmement petit par rapport à son image sur le capteur</a:t>
            </a:r>
          </a:p>
        </p:txBody>
      </p:sp>
      <p:grpSp>
        <p:nvGrpSpPr>
          <p:cNvPr id="11" name="Groupe 10">
            <a:extLst>
              <a:ext uri="{FF2B5EF4-FFF2-40B4-BE49-F238E27FC236}">
                <a16:creationId xmlns:a16="http://schemas.microsoft.com/office/drawing/2014/main" id="{50172E59-3BA4-4401-8502-0F2A6885B227}"/>
              </a:ext>
            </a:extLst>
          </p:cNvPr>
          <p:cNvGrpSpPr/>
          <p:nvPr/>
        </p:nvGrpSpPr>
        <p:grpSpPr>
          <a:xfrm>
            <a:off x="2486151" y="1719169"/>
            <a:ext cx="4171698" cy="4376831"/>
            <a:chOff x="4730255" y="2016366"/>
            <a:chExt cx="3116424" cy="3313141"/>
          </a:xfrm>
        </p:grpSpPr>
        <p:pic>
          <p:nvPicPr>
            <p:cNvPr id="7" name="Image 6">
              <a:extLst>
                <a:ext uri="{FF2B5EF4-FFF2-40B4-BE49-F238E27FC236}">
                  <a16:creationId xmlns:a16="http://schemas.microsoft.com/office/drawing/2014/main" id="{1FC96F52-DA4D-4DD6-9923-C06181BD5891}"/>
                </a:ext>
              </a:extLst>
            </p:cNvPr>
            <p:cNvPicPr>
              <a:picLocks noChangeAspect="1"/>
            </p:cNvPicPr>
            <p:nvPr/>
          </p:nvPicPr>
          <p:blipFill rotWithShape="1">
            <a:blip r:embed="rId2">
              <a:extLst>
                <a:ext uri="{28A0092B-C50C-407E-A947-70E740481C1C}">
                  <a14:useLocalDpi xmlns:a14="http://schemas.microsoft.com/office/drawing/2010/main" val="0"/>
                </a:ext>
              </a:extLst>
            </a:blip>
            <a:srcRect t="16484" r="-82" b="5421"/>
            <a:stretch/>
          </p:blipFill>
          <p:spPr>
            <a:xfrm>
              <a:off x="4730255" y="2016366"/>
              <a:ext cx="3116424" cy="3313141"/>
            </a:xfrm>
            <a:prstGeom prst="rect">
              <a:avLst/>
            </a:prstGeom>
          </p:spPr>
        </p:pic>
        <p:cxnSp>
          <p:nvCxnSpPr>
            <p:cNvPr id="9" name="Connecteur droit avec flèche 8">
              <a:extLst>
                <a:ext uri="{FF2B5EF4-FFF2-40B4-BE49-F238E27FC236}">
                  <a16:creationId xmlns:a16="http://schemas.microsoft.com/office/drawing/2014/main" id="{D38BCFD5-2221-41CD-8C36-4837FE0C8101}"/>
                </a:ext>
              </a:extLst>
            </p:cNvPr>
            <p:cNvCxnSpPr/>
            <p:nvPr/>
          </p:nvCxnSpPr>
          <p:spPr>
            <a:xfrm>
              <a:off x="7224315" y="5098520"/>
              <a:ext cx="304568"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7858F6EB-FBB2-4C7A-ABF7-3B593AFDDF28}"/>
                </a:ext>
              </a:extLst>
            </p:cNvPr>
            <p:cNvSpPr txBox="1"/>
            <p:nvPr/>
          </p:nvSpPr>
          <p:spPr>
            <a:xfrm>
              <a:off x="7183681" y="5098675"/>
              <a:ext cx="385837" cy="174733"/>
            </a:xfrm>
            <a:prstGeom prst="rect">
              <a:avLst/>
            </a:prstGeom>
            <a:noFill/>
          </p:spPr>
          <p:txBody>
            <a:bodyPr wrap="none" rtlCol="0">
              <a:spAutoFit/>
            </a:bodyPr>
            <a:lstStyle/>
            <a:p>
              <a:pPr algn="ctr"/>
              <a:r>
                <a:rPr lang="fr-FR" sz="900" b="1" dirty="0"/>
                <a:t>0,6 µm</a:t>
              </a:r>
            </a:p>
          </p:txBody>
        </p:sp>
      </p:grpSp>
    </p:spTree>
    <p:extLst>
      <p:ext uri="{BB962C8B-B14F-4D97-AF65-F5344CB8AC3E}">
        <p14:creationId xmlns:p14="http://schemas.microsoft.com/office/powerpoint/2010/main" val="70024998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728</TotalTime>
  <Words>1122</Words>
  <Application>Microsoft Office PowerPoint</Application>
  <PresentationFormat>Affichage à l'écran (4:3)</PresentationFormat>
  <Paragraphs>150</Paragraphs>
  <Slides>20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Arial</vt:lpstr>
      <vt:lpstr>Calibri</vt:lpstr>
      <vt:lpstr>Calibri Light</vt:lpstr>
      <vt:lpstr>Thème Office</vt:lpstr>
      <vt:lpstr>La photo de près:   Macrophotographie  Proxi-photographie  Jean-Rémi BERTRAND</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photo de près: Macrophotographie  Proxy-photographie</dc:title>
  <dc:creator>jean-</dc:creator>
  <cp:lastModifiedBy>jean-</cp:lastModifiedBy>
  <cp:revision>44</cp:revision>
  <dcterms:created xsi:type="dcterms:W3CDTF">2023-05-09T09:22:02Z</dcterms:created>
  <dcterms:modified xsi:type="dcterms:W3CDTF">2023-12-07T14:20:13Z</dcterms:modified>
</cp:coreProperties>
</file>