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63"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6" autoAdjust="0"/>
    <p:restoredTop sz="94660"/>
  </p:normalViewPr>
  <p:slideViewPr>
    <p:cSldViewPr snapToGrid="0" showGuides="1">
      <p:cViewPr varScale="1">
        <p:scale>
          <a:sx n="82" d="100"/>
          <a:sy n="82" d="100"/>
        </p:scale>
        <p:origin x="739"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B9C7AE-8C0E-4B28-B442-21392BB1BB1B}" type="datetimeFigureOut">
              <a:rPr lang="fr-FR" smtClean="0"/>
              <a:t>05/06/2024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893416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B9C7AE-8C0E-4B28-B442-21392BB1BB1B}" type="datetimeFigureOut">
              <a:rPr lang="fr-FR" smtClean="0"/>
              <a:t>05/06/2024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1720069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B9C7AE-8C0E-4B28-B442-21392BB1BB1B}" type="datetimeFigureOut">
              <a:rPr lang="fr-FR" smtClean="0"/>
              <a:t>05/06/2024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1212611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B9C7AE-8C0E-4B28-B442-21392BB1BB1B}" type="datetimeFigureOut">
              <a:rPr lang="fr-FR" smtClean="0"/>
              <a:t>05/06/2024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1061228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B6B9C7AE-8C0E-4B28-B442-21392BB1BB1B}" type="datetimeFigureOut">
              <a:rPr lang="fr-FR" smtClean="0"/>
              <a:t>05/06/2024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378235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B9C7AE-8C0E-4B28-B442-21392BB1BB1B}" type="datetimeFigureOut">
              <a:rPr lang="fr-FR" smtClean="0"/>
              <a:t>05/06/2024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233349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B9C7AE-8C0E-4B28-B442-21392BB1BB1B}" type="datetimeFigureOut">
              <a:rPr lang="fr-FR" smtClean="0"/>
              <a:t>05/06/2024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242868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B9C7AE-8C0E-4B28-B442-21392BB1BB1B}" type="datetimeFigureOut">
              <a:rPr lang="fr-FR" smtClean="0"/>
              <a:t>05/06/2024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4597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B9C7AE-8C0E-4B28-B442-21392BB1BB1B}" type="datetimeFigureOut">
              <a:rPr lang="fr-FR" smtClean="0"/>
              <a:t>05/06/2024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45674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B9C7AE-8C0E-4B28-B442-21392BB1BB1B}" type="datetimeFigureOut">
              <a:rPr lang="fr-FR" smtClean="0"/>
              <a:t>05/06/2024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1842373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B6B9C7AE-8C0E-4B28-B442-21392BB1BB1B}" type="datetimeFigureOut">
              <a:rPr lang="fr-FR" smtClean="0"/>
              <a:t>05/06/2024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DDA9DDB-D58A-4509-89B2-55F3D7B8D428}" type="slidenum">
              <a:rPr lang="fr-FR" smtClean="0"/>
              <a:t>‹N°›</a:t>
            </a:fld>
            <a:endParaRPr lang="fr-FR"/>
          </a:p>
        </p:txBody>
      </p:sp>
    </p:spTree>
    <p:extLst>
      <p:ext uri="{BB962C8B-B14F-4D97-AF65-F5344CB8AC3E}">
        <p14:creationId xmlns:p14="http://schemas.microsoft.com/office/powerpoint/2010/main" val="328159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B9C7AE-8C0E-4B28-B442-21392BB1BB1B}" type="datetimeFigureOut">
              <a:rPr lang="fr-FR" smtClean="0"/>
              <a:t>05/06/2024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DA9DDB-D58A-4509-89B2-55F3D7B8D428}" type="slidenum">
              <a:rPr lang="fr-FR" smtClean="0"/>
              <a:t>‹N°›</a:t>
            </a:fld>
            <a:endParaRPr lang="fr-FR"/>
          </a:p>
        </p:txBody>
      </p:sp>
    </p:spTree>
    <p:extLst>
      <p:ext uri="{BB962C8B-B14F-4D97-AF65-F5344CB8AC3E}">
        <p14:creationId xmlns:p14="http://schemas.microsoft.com/office/powerpoint/2010/main" val="549778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BAC0BF-5FCD-412E-AAFB-DC86B61D8E20}"/>
              </a:ext>
            </a:extLst>
          </p:cNvPr>
          <p:cNvSpPr>
            <a:spLocks noGrp="1"/>
          </p:cNvSpPr>
          <p:nvPr>
            <p:ph type="ctrTitle"/>
          </p:nvPr>
        </p:nvSpPr>
        <p:spPr/>
        <p:txBody>
          <a:bodyPr/>
          <a:lstStyle/>
          <a:p>
            <a:r>
              <a:rPr lang="fr-FR" b="1" dirty="0"/>
              <a:t>La mise au point en photographie</a:t>
            </a:r>
          </a:p>
        </p:txBody>
      </p:sp>
      <p:pic>
        <p:nvPicPr>
          <p:cNvPr id="5" name="Image 4">
            <a:extLst>
              <a:ext uri="{FF2B5EF4-FFF2-40B4-BE49-F238E27FC236}">
                <a16:creationId xmlns:a16="http://schemas.microsoft.com/office/drawing/2014/main" id="{20106955-15E7-41D7-9899-D84474BD48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20" y="3714983"/>
            <a:ext cx="2880360" cy="2880360"/>
          </a:xfrm>
          <a:prstGeom prst="rect">
            <a:avLst/>
          </a:prstGeom>
        </p:spPr>
      </p:pic>
    </p:spTree>
    <p:extLst>
      <p:ext uri="{BB962C8B-B14F-4D97-AF65-F5344CB8AC3E}">
        <p14:creationId xmlns:p14="http://schemas.microsoft.com/office/powerpoint/2010/main" val="2872809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EA78229-8B35-41AD-B439-553A3C3F67ED}"/>
              </a:ext>
            </a:extLst>
          </p:cNvPr>
          <p:cNvSpPr txBox="1"/>
          <p:nvPr/>
        </p:nvSpPr>
        <p:spPr>
          <a:xfrm>
            <a:off x="1026367" y="603290"/>
            <a:ext cx="6904653" cy="3016210"/>
          </a:xfrm>
          <a:prstGeom prst="rect">
            <a:avLst/>
          </a:prstGeom>
          <a:noFill/>
        </p:spPr>
        <p:txBody>
          <a:bodyPr wrap="square" rtlCol="0">
            <a:spAutoFit/>
          </a:bodyPr>
          <a:lstStyle/>
          <a:p>
            <a:r>
              <a:rPr lang="fr-FR" sz="2800" b="1" dirty="0"/>
              <a:t>Introduction : </a:t>
            </a:r>
          </a:p>
          <a:p>
            <a:endParaRPr lang="fr-FR" dirty="0"/>
          </a:p>
          <a:p>
            <a:r>
              <a:rPr lang="fr-FR" dirty="0"/>
              <a:t>La mise au point permet d’obtenir une zone nette dans sa photo dans la zone où on la souhaite.</a:t>
            </a:r>
          </a:p>
          <a:p>
            <a:pPr marL="285750" indent="68263">
              <a:buFont typeface="Arial" panose="020B0604020202020204" pitchFamily="34" charset="0"/>
              <a:buChar char="•"/>
            </a:pPr>
            <a:r>
              <a:rPr lang="fr-FR" dirty="0"/>
              <a:t>	Toute l’image</a:t>
            </a:r>
          </a:p>
          <a:p>
            <a:pPr marL="285750" indent="68263">
              <a:buFont typeface="Arial" panose="020B0604020202020204" pitchFamily="34" charset="0"/>
              <a:buChar char="•"/>
            </a:pPr>
            <a:r>
              <a:rPr lang="fr-FR" dirty="0"/>
              <a:t>	Une partie seulement </a:t>
            </a:r>
          </a:p>
          <a:p>
            <a:endParaRPr lang="fr-FR" dirty="0"/>
          </a:p>
          <a:p>
            <a:r>
              <a:rPr lang="fr-FR" dirty="0"/>
              <a:t>Cela permet de mettre en valeur notre sujet.</a:t>
            </a:r>
          </a:p>
          <a:p>
            <a:endParaRPr lang="fr-FR" dirty="0"/>
          </a:p>
          <a:p>
            <a:pPr algn="ctr"/>
            <a:r>
              <a:rPr lang="fr-FR" dirty="0"/>
              <a:t>Le dogme : «</a:t>
            </a:r>
            <a:r>
              <a:rPr lang="fr-FR" i="1" dirty="0"/>
              <a:t> une photo réussie se doit d’être nette</a:t>
            </a:r>
            <a:r>
              <a:rPr lang="fr-FR" dirty="0"/>
              <a:t> »</a:t>
            </a:r>
          </a:p>
        </p:txBody>
      </p:sp>
      <p:pic>
        <p:nvPicPr>
          <p:cNvPr id="4" name="Image 3">
            <a:extLst>
              <a:ext uri="{FF2B5EF4-FFF2-40B4-BE49-F238E27FC236}">
                <a16:creationId xmlns:a16="http://schemas.microsoft.com/office/drawing/2014/main" id="{3B87B228-452B-401E-86E8-FD98B9DB11A1}"/>
              </a:ext>
            </a:extLst>
          </p:cNvPr>
          <p:cNvPicPr>
            <a:picLocks noChangeAspect="1"/>
          </p:cNvPicPr>
          <p:nvPr/>
        </p:nvPicPr>
        <p:blipFill rotWithShape="1">
          <a:blip r:embed="rId2"/>
          <a:srcRect l="26997" r="26880"/>
          <a:stretch/>
        </p:blipFill>
        <p:spPr>
          <a:xfrm rot="16200000">
            <a:off x="2963393" y="3205988"/>
            <a:ext cx="2454435" cy="3991171"/>
          </a:xfrm>
          <a:prstGeom prst="rect">
            <a:avLst/>
          </a:prstGeom>
        </p:spPr>
      </p:pic>
    </p:spTree>
    <p:extLst>
      <p:ext uri="{BB962C8B-B14F-4D97-AF65-F5344CB8AC3E}">
        <p14:creationId xmlns:p14="http://schemas.microsoft.com/office/powerpoint/2010/main" val="1637789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1FF8370-1636-42B6-BBCF-16A0E5D489D2}"/>
              </a:ext>
            </a:extLst>
          </p:cNvPr>
          <p:cNvSpPr txBox="1"/>
          <p:nvPr/>
        </p:nvSpPr>
        <p:spPr>
          <a:xfrm>
            <a:off x="363895" y="948690"/>
            <a:ext cx="6764693" cy="5909310"/>
          </a:xfrm>
          <a:prstGeom prst="rect">
            <a:avLst/>
          </a:prstGeom>
          <a:noFill/>
        </p:spPr>
        <p:txBody>
          <a:bodyPr wrap="square" rtlCol="0">
            <a:spAutoFit/>
          </a:bodyPr>
          <a:lstStyle/>
          <a:p>
            <a:r>
              <a:rPr lang="fr-FR" b="1" dirty="0"/>
              <a:t>Choix du mode de mise au point:</a:t>
            </a:r>
          </a:p>
          <a:p>
            <a:endParaRPr lang="fr-FR" dirty="0"/>
          </a:p>
          <a:p>
            <a:r>
              <a:rPr lang="fr-FR" dirty="0"/>
              <a:t>Sur le corps de l’objectif (appareils réflex ou sur le boitier pour les hybrides, un bouton de sélection permet de choisir le mode manuel ou automatique qui sera alors géré par les collimateurs.</a:t>
            </a:r>
          </a:p>
          <a:p>
            <a:endParaRPr lang="fr-FR" dirty="0"/>
          </a:p>
          <a:p>
            <a:r>
              <a:rPr lang="fr-FR" b="1" dirty="0"/>
              <a:t>Mode manuel :</a:t>
            </a:r>
          </a:p>
          <a:p>
            <a:endParaRPr lang="fr-FR" dirty="0"/>
          </a:p>
          <a:p>
            <a:pPr marL="541338" indent="-187325">
              <a:buFont typeface="Arial" panose="020B0604020202020204" pitchFamily="34" charset="0"/>
              <a:buChar char="•"/>
            </a:pPr>
            <a:r>
              <a:rPr lang="fr-FR" dirty="0"/>
              <a:t>C’est à vous de faire la mise au point en tournant la bague de votre objectif et d’apprécier à l’œil la netteté de l’image.</a:t>
            </a:r>
          </a:p>
          <a:p>
            <a:pPr marL="541338" indent="-187325">
              <a:buFont typeface="Arial" panose="020B0604020202020204" pitchFamily="34" charset="0"/>
              <a:buChar char="•"/>
            </a:pPr>
            <a:endParaRPr lang="fr-FR" dirty="0"/>
          </a:p>
          <a:p>
            <a:pPr marL="541338" indent="-187325">
              <a:buFont typeface="Arial" panose="020B0604020202020204" pitchFamily="34" charset="0"/>
              <a:buChar char="•"/>
            </a:pPr>
            <a:r>
              <a:rPr lang="fr-FR" dirty="0"/>
              <a:t>Ce mode est utile en macro/proxy photographie ou pour le paysage pour les photos panoramiques...</a:t>
            </a:r>
          </a:p>
          <a:p>
            <a:pPr marL="541338" indent="-187325">
              <a:buFont typeface="Arial" panose="020B0604020202020204" pitchFamily="34" charset="0"/>
              <a:buChar char="•"/>
            </a:pPr>
            <a:endParaRPr lang="fr-FR" dirty="0"/>
          </a:p>
          <a:p>
            <a:pPr marL="541338" indent="-187325">
              <a:buFont typeface="Arial" panose="020B0604020202020204" pitchFamily="34" charset="0"/>
              <a:buChar char="•"/>
            </a:pPr>
            <a:r>
              <a:rPr lang="fr-FR" dirty="0"/>
              <a:t>Une alternative consiste à fixer la mise au point et déplacer l’appareil pour positionner le sujet dans la zone de netteté.</a:t>
            </a:r>
          </a:p>
          <a:p>
            <a:pPr marL="541338" indent="-187325">
              <a:buFont typeface="Arial" panose="020B0604020202020204" pitchFamily="34" charset="0"/>
              <a:buChar char="•"/>
            </a:pPr>
            <a:endParaRPr lang="fr-FR" dirty="0"/>
          </a:p>
          <a:p>
            <a:pPr marL="541338" indent="-187325">
              <a:buFont typeface="Arial" panose="020B0604020202020204" pitchFamily="34" charset="0"/>
              <a:buChar char="•"/>
            </a:pPr>
            <a:r>
              <a:rPr lang="fr-FR" dirty="0"/>
              <a:t>Ce mode est utile pour l’utilisation d’objectif ne possédant pas de couplage avec le boitier: objectif anciens, accessoires spécifiques.</a:t>
            </a:r>
          </a:p>
          <a:p>
            <a:endParaRPr lang="fr-FR" dirty="0"/>
          </a:p>
        </p:txBody>
      </p:sp>
      <p:sp>
        <p:nvSpPr>
          <p:cNvPr id="3" name="Rectangle 2">
            <a:extLst>
              <a:ext uri="{FF2B5EF4-FFF2-40B4-BE49-F238E27FC236}">
                <a16:creationId xmlns:a16="http://schemas.microsoft.com/office/drawing/2014/main" id="{20C56E5E-26F5-48AA-BE3D-664907B760D6}"/>
              </a:ext>
            </a:extLst>
          </p:cNvPr>
          <p:cNvSpPr/>
          <p:nvPr/>
        </p:nvSpPr>
        <p:spPr>
          <a:xfrm>
            <a:off x="778906" y="309372"/>
            <a:ext cx="4951933" cy="461665"/>
          </a:xfrm>
          <a:prstGeom prst="rect">
            <a:avLst/>
          </a:prstGeom>
        </p:spPr>
        <p:txBody>
          <a:bodyPr wrap="none">
            <a:spAutoFit/>
          </a:bodyPr>
          <a:lstStyle/>
          <a:p>
            <a:r>
              <a:rPr lang="fr-FR" sz="2400" b="1" dirty="0"/>
              <a:t>Les outils pour faire la mise au point :</a:t>
            </a:r>
          </a:p>
        </p:txBody>
      </p:sp>
      <p:pic>
        <p:nvPicPr>
          <p:cNvPr id="4" name="Image 3">
            <a:extLst>
              <a:ext uri="{FF2B5EF4-FFF2-40B4-BE49-F238E27FC236}">
                <a16:creationId xmlns:a16="http://schemas.microsoft.com/office/drawing/2014/main" id="{DFAFF5C5-8F2F-4051-A8AD-7954DCD348F0}"/>
              </a:ext>
            </a:extLst>
          </p:cNvPr>
          <p:cNvPicPr>
            <a:picLocks noChangeAspect="1"/>
          </p:cNvPicPr>
          <p:nvPr/>
        </p:nvPicPr>
        <p:blipFill>
          <a:blip r:embed="rId2"/>
          <a:stretch>
            <a:fillRect/>
          </a:stretch>
        </p:blipFill>
        <p:spPr>
          <a:xfrm>
            <a:off x="6601409" y="3429000"/>
            <a:ext cx="2318657" cy="1738993"/>
          </a:xfrm>
          <a:prstGeom prst="rect">
            <a:avLst/>
          </a:prstGeom>
        </p:spPr>
      </p:pic>
      <p:grpSp>
        <p:nvGrpSpPr>
          <p:cNvPr id="7" name="Groupe 6">
            <a:extLst>
              <a:ext uri="{FF2B5EF4-FFF2-40B4-BE49-F238E27FC236}">
                <a16:creationId xmlns:a16="http://schemas.microsoft.com/office/drawing/2014/main" id="{B51999EB-F457-4909-8AAD-2CC96D439F40}"/>
              </a:ext>
            </a:extLst>
          </p:cNvPr>
          <p:cNvGrpSpPr/>
          <p:nvPr/>
        </p:nvGrpSpPr>
        <p:grpSpPr>
          <a:xfrm>
            <a:off x="7484442" y="1072301"/>
            <a:ext cx="1079770" cy="1738994"/>
            <a:chOff x="7484442" y="1072301"/>
            <a:chExt cx="1079770" cy="1738994"/>
          </a:xfrm>
        </p:grpSpPr>
        <p:pic>
          <p:nvPicPr>
            <p:cNvPr id="5" name="Image 4">
              <a:extLst>
                <a:ext uri="{FF2B5EF4-FFF2-40B4-BE49-F238E27FC236}">
                  <a16:creationId xmlns:a16="http://schemas.microsoft.com/office/drawing/2014/main" id="{77003BAD-2294-4D64-B66E-1F79103B41D8}"/>
                </a:ext>
              </a:extLst>
            </p:cNvPr>
            <p:cNvPicPr>
              <a:picLocks noChangeAspect="1"/>
            </p:cNvPicPr>
            <p:nvPr/>
          </p:nvPicPr>
          <p:blipFill rotWithShape="1">
            <a:blip r:embed="rId3"/>
            <a:srcRect l="10037" t="9547" r="59158" b="46841"/>
            <a:stretch/>
          </p:blipFill>
          <p:spPr>
            <a:xfrm>
              <a:off x="7484442" y="1072301"/>
              <a:ext cx="1079770" cy="1738994"/>
            </a:xfrm>
            <a:prstGeom prst="rect">
              <a:avLst/>
            </a:prstGeom>
          </p:spPr>
        </p:pic>
        <p:sp>
          <p:nvSpPr>
            <p:cNvPr id="6" name="Rectangle 5">
              <a:extLst>
                <a:ext uri="{FF2B5EF4-FFF2-40B4-BE49-F238E27FC236}">
                  <a16:creationId xmlns:a16="http://schemas.microsoft.com/office/drawing/2014/main" id="{1E764980-BC85-4D4E-9958-2FDA1819A29B}"/>
                </a:ext>
              </a:extLst>
            </p:cNvPr>
            <p:cNvSpPr/>
            <p:nvPr/>
          </p:nvSpPr>
          <p:spPr>
            <a:xfrm>
              <a:off x="7678615" y="1758462"/>
              <a:ext cx="603739" cy="42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59647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A0BAA0-A6FF-43EE-BAF1-63BC2CF196BD}"/>
              </a:ext>
            </a:extLst>
          </p:cNvPr>
          <p:cNvSpPr/>
          <p:nvPr/>
        </p:nvSpPr>
        <p:spPr>
          <a:xfrm>
            <a:off x="816228" y="589290"/>
            <a:ext cx="4951933" cy="461665"/>
          </a:xfrm>
          <a:prstGeom prst="rect">
            <a:avLst/>
          </a:prstGeom>
        </p:spPr>
        <p:txBody>
          <a:bodyPr wrap="none">
            <a:spAutoFit/>
          </a:bodyPr>
          <a:lstStyle/>
          <a:p>
            <a:r>
              <a:rPr lang="fr-FR" sz="2400" b="1" dirty="0"/>
              <a:t>Les outils pour faire la mise au point :</a:t>
            </a:r>
          </a:p>
        </p:txBody>
      </p:sp>
      <p:sp>
        <p:nvSpPr>
          <p:cNvPr id="3" name="ZoneTexte 2">
            <a:extLst>
              <a:ext uri="{FF2B5EF4-FFF2-40B4-BE49-F238E27FC236}">
                <a16:creationId xmlns:a16="http://schemas.microsoft.com/office/drawing/2014/main" id="{D9E70A2B-5173-49B3-B822-BB8F68E931C9}"/>
              </a:ext>
            </a:extLst>
          </p:cNvPr>
          <p:cNvSpPr txBox="1"/>
          <p:nvPr/>
        </p:nvSpPr>
        <p:spPr>
          <a:xfrm>
            <a:off x="961053" y="1362269"/>
            <a:ext cx="7632441" cy="1754326"/>
          </a:xfrm>
          <a:prstGeom prst="rect">
            <a:avLst/>
          </a:prstGeom>
          <a:noFill/>
        </p:spPr>
        <p:txBody>
          <a:bodyPr wrap="square" rtlCol="0">
            <a:spAutoFit/>
          </a:bodyPr>
          <a:lstStyle/>
          <a:p>
            <a:r>
              <a:rPr lang="fr-FR" b="1" dirty="0"/>
              <a:t>Le mode automatique :</a:t>
            </a:r>
          </a:p>
          <a:p>
            <a:endParaRPr lang="fr-FR" dirty="0"/>
          </a:p>
          <a:p>
            <a:r>
              <a:rPr lang="fr-FR" dirty="0"/>
              <a:t>C’est le boitier qui fait la mise au point en s’appuyant sur les collimateurs.</a:t>
            </a:r>
          </a:p>
          <a:p>
            <a:endParaRPr lang="fr-FR" dirty="0"/>
          </a:p>
          <a:p>
            <a:r>
              <a:rPr lang="fr-FR" dirty="0"/>
              <a:t>Différentes options sont proposées dépendant du nombre de collimateurs et du type d’appareils</a:t>
            </a:r>
          </a:p>
        </p:txBody>
      </p:sp>
      <p:pic>
        <p:nvPicPr>
          <p:cNvPr id="5" name="Image 4">
            <a:extLst>
              <a:ext uri="{FF2B5EF4-FFF2-40B4-BE49-F238E27FC236}">
                <a16:creationId xmlns:a16="http://schemas.microsoft.com/office/drawing/2014/main" id="{5D14E73E-6C52-4C71-BA2A-9BD81C80DFCF}"/>
              </a:ext>
            </a:extLst>
          </p:cNvPr>
          <p:cNvPicPr>
            <a:picLocks noChangeAspect="1"/>
          </p:cNvPicPr>
          <p:nvPr/>
        </p:nvPicPr>
        <p:blipFill>
          <a:blip r:embed="rId2"/>
          <a:stretch>
            <a:fillRect/>
          </a:stretch>
        </p:blipFill>
        <p:spPr>
          <a:xfrm rot="10800000">
            <a:off x="2560281" y="3116595"/>
            <a:ext cx="3836825" cy="2739493"/>
          </a:xfrm>
          <a:prstGeom prst="rect">
            <a:avLst/>
          </a:prstGeom>
        </p:spPr>
      </p:pic>
      <p:sp>
        <p:nvSpPr>
          <p:cNvPr id="6" name="ZoneTexte 5">
            <a:extLst>
              <a:ext uri="{FF2B5EF4-FFF2-40B4-BE49-F238E27FC236}">
                <a16:creationId xmlns:a16="http://schemas.microsoft.com/office/drawing/2014/main" id="{0234D6FB-00ED-4689-BF97-5502A8827AFD}"/>
              </a:ext>
            </a:extLst>
          </p:cNvPr>
          <p:cNvSpPr txBox="1"/>
          <p:nvPr/>
        </p:nvSpPr>
        <p:spPr>
          <a:xfrm>
            <a:off x="494496" y="6015791"/>
            <a:ext cx="7822653" cy="646331"/>
          </a:xfrm>
          <a:prstGeom prst="rect">
            <a:avLst/>
          </a:prstGeom>
          <a:noFill/>
        </p:spPr>
        <p:txBody>
          <a:bodyPr wrap="square" rtlCol="0">
            <a:spAutoFit/>
          </a:bodyPr>
          <a:lstStyle/>
          <a:p>
            <a:r>
              <a:rPr lang="fr-FR" dirty="0"/>
              <a:t>La mise au point se fait en appuyant à mi-course sur le bouton de déclanchement ou sur le bouton AF-ON à l’arrière du boitier.</a:t>
            </a:r>
          </a:p>
        </p:txBody>
      </p:sp>
      <p:sp>
        <p:nvSpPr>
          <p:cNvPr id="7" name="ZoneTexte 6">
            <a:extLst>
              <a:ext uri="{FF2B5EF4-FFF2-40B4-BE49-F238E27FC236}">
                <a16:creationId xmlns:a16="http://schemas.microsoft.com/office/drawing/2014/main" id="{75586CA0-BE78-483F-9BF6-CF79E393BE77}"/>
              </a:ext>
            </a:extLst>
          </p:cNvPr>
          <p:cNvSpPr txBox="1"/>
          <p:nvPr/>
        </p:nvSpPr>
        <p:spPr>
          <a:xfrm>
            <a:off x="6741268" y="4117010"/>
            <a:ext cx="2110902" cy="738664"/>
          </a:xfrm>
          <a:prstGeom prst="rect">
            <a:avLst/>
          </a:prstGeom>
          <a:noFill/>
        </p:spPr>
        <p:txBody>
          <a:bodyPr wrap="square" rtlCol="0">
            <a:spAutoFit/>
          </a:bodyPr>
          <a:lstStyle/>
          <a:p>
            <a:pPr algn="ctr"/>
            <a:r>
              <a:rPr lang="fr-FR" sz="1400" dirty="0">
                <a:solidFill>
                  <a:srgbClr val="FF0000"/>
                </a:solidFill>
              </a:rPr>
              <a:t>Le/les collimateur(s) sélectionné par l’appareil s’allument en rouge.</a:t>
            </a:r>
          </a:p>
        </p:txBody>
      </p:sp>
      <p:sp>
        <p:nvSpPr>
          <p:cNvPr id="4" name="ZoneTexte 3">
            <a:extLst>
              <a:ext uri="{FF2B5EF4-FFF2-40B4-BE49-F238E27FC236}">
                <a16:creationId xmlns:a16="http://schemas.microsoft.com/office/drawing/2014/main" id="{2C37791F-6773-48D6-8371-7658938C55C2}"/>
              </a:ext>
            </a:extLst>
          </p:cNvPr>
          <p:cNvSpPr txBox="1"/>
          <p:nvPr/>
        </p:nvSpPr>
        <p:spPr>
          <a:xfrm>
            <a:off x="1142456" y="3655345"/>
            <a:ext cx="1417824" cy="369332"/>
          </a:xfrm>
          <a:prstGeom prst="rect">
            <a:avLst/>
          </a:prstGeom>
          <a:noFill/>
        </p:spPr>
        <p:txBody>
          <a:bodyPr wrap="none" rtlCol="0">
            <a:spAutoFit/>
          </a:bodyPr>
          <a:lstStyle/>
          <a:p>
            <a:r>
              <a:rPr lang="fr-FR" dirty="0"/>
              <a:t>Automatique</a:t>
            </a:r>
          </a:p>
        </p:txBody>
      </p:sp>
      <p:sp>
        <p:nvSpPr>
          <p:cNvPr id="8" name="ZoneTexte 7">
            <a:extLst>
              <a:ext uri="{FF2B5EF4-FFF2-40B4-BE49-F238E27FC236}">
                <a16:creationId xmlns:a16="http://schemas.microsoft.com/office/drawing/2014/main" id="{6A83FD05-AD3F-475D-BB55-342DB74EBE43}"/>
              </a:ext>
            </a:extLst>
          </p:cNvPr>
          <p:cNvSpPr txBox="1"/>
          <p:nvPr/>
        </p:nvSpPr>
        <p:spPr>
          <a:xfrm>
            <a:off x="6397106" y="3655345"/>
            <a:ext cx="1163780" cy="369332"/>
          </a:xfrm>
          <a:prstGeom prst="rect">
            <a:avLst/>
          </a:prstGeom>
          <a:noFill/>
        </p:spPr>
        <p:txBody>
          <a:bodyPr wrap="none" rtlCol="0">
            <a:spAutoFit/>
          </a:bodyPr>
          <a:lstStyle/>
          <a:p>
            <a:r>
              <a:rPr lang="fr-FR" dirty="0"/>
              <a:t>Zone large</a:t>
            </a:r>
          </a:p>
        </p:txBody>
      </p:sp>
      <p:sp>
        <p:nvSpPr>
          <p:cNvPr id="9" name="ZoneTexte 8">
            <a:extLst>
              <a:ext uri="{FF2B5EF4-FFF2-40B4-BE49-F238E27FC236}">
                <a16:creationId xmlns:a16="http://schemas.microsoft.com/office/drawing/2014/main" id="{578F4DF3-307A-468F-A021-B16F23C0EA78}"/>
              </a:ext>
            </a:extLst>
          </p:cNvPr>
          <p:cNvSpPr txBox="1"/>
          <p:nvPr/>
        </p:nvSpPr>
        <p:spPr>
          <a:xfrm>
            <a:off x="1161499" y="5040340"/>
            <a:ext cx="1379737" cy="369332"/>
          </a:xfrm>
          <a:prstGeom prst="rect">
            <a:avLst/>
          </a:prstGeom>
          <a:noFill/>
        </p:spPr>
        <p:txBody>
          <a:bodyPr wrap="none" rtlCol="0">
            <a:spAutoFit/>
          </a:bodyPr>
          <a:lstStyle/>
          <a:p>
            <a:r>
              <a:rPr lang="fr-FR" dirty="0"/>
              <a:t>Zone réduite</a:t>
            </a:r>
          </a:p>
        </p:txBody>
      </p:sp>
      <p:sp>
        <p:nvSpPr>
          <p:cNvPr id="10" name="ZoneTexte 9">
            <a:extLst>
              <a:ext uri="{FF2B5EF4-FFF2-40B4-BE49-F238E27FC236}">
                <a16:creationId xmlns:a16="http://schemas.microsoft.com/office/drawing/2014/main" id="{DBC1DAEB-1029-450C-9995-81C91B3737B5}"/>
              </a:ext>
            </a:extLst>
          </p:cNvPr>
          <p:cNvSpPr txBox="1"/>
          <p:nvPr/>
        </p:nvSpPr>
        <p:spPr>
          <a:xfrm>
            <a:off x="6435736" y="5040340"/>
            <a:ext cx="611065" cy="369332"/>
          </a:xfrm>
          <a:prstGeom prst="rect">
            <a:avLst/>
          </a:prstGeom>
          <a:noFill/>
        </p:spPr>
        <p:txBody>
          <a:bodyPr wrap="none" rtlCol="0">
            <a:spAutoFit/>
          </a:bodyPr>
          <a:lstStyle/>
          <a:p>
            <a:r>
              <a:rPr lang="fr-FR" dirty="0"/>
              <a:t>Spot</a:t>
            </a:r>
          </a:p>
        </p:txBody>
      </p:sp>
    </p:spTree>
    <p:extLst>
      <p:ext uri="{BB962C8B-B14F-4D97-AF65-F5344CB8AC3E}">
        <p14:creationId xmlns:p14="http://schemas.microsoft.com/office/powerpoint/2010/main" val="187344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2D90324-4065-4E18-BFE3-B6C78F5476DE}"/>
              </a:ext>
            </a:extLst>
          </p:cNvPr>
          <p:cNvSpPr txBox="1"/>
          <p:nvPr/>
        </p:nvSpPr>
        <p:spPr>
          <a:xfrm>
            <a:off x="591278" y="441512"/>
            <a:ext cx="5036949" cy="5355312"/>
          </a:xfrm>
          <a:prstGeom prst="rect">
            <a:avLst/>
          </a:prstGeom>
          <a:noFill/>
        </p:spPr>
        <p:txBody>
          <a:bodyPr wrap="square" rtlCol="0">
            <a:spAutoFit/>
          </a:bodyPr>
          <a:lstStyle/>
          <a:p>
            <a:r>
              <a:rPr lang="fr-FR" b="1" dirty="0"/>
              <a:t>La profondeur de champs </a:t>
            </a:r>
          </a:p>
          <a:p>
            <a:r>
              <a:rPr lang="fr-FR" dirty="0"/>
              <a:t>(zone de netteté dans l’image):</a:t>
            </a:r>
          </a:p>
          <a:p>
            <a:pPr marL="449263"/>
            <a:r>
              <a:rPr lang="fr-FR" dirty="0"/>
              <a:t>	Elle se répartie 1/3 devant le point de netteté et 2/3 derrière.</a:t>
            </a:r>
          </a:p>
          <a:p>
            <a:endParaRPr lang="fr-FR" dirty="0"/>
          </a:p>
          <a:p>
            <a:r>
              <a:rPr lang="fr-FR" dirty="0"/>
              <a:t>Elle dépend:</a:t>
            </a:r>
          </a:p>
          <a:p>
            <a:pPr marL="177800" indent="-177800">
              <a:buFont typeface="Arial" panose="020B0604020202020204" pitchFamily="34" charset="0"/>
              <a:buChar char="•"/>
            </a:pPr>
            <a:r>
              <a:rPr lang="fr-FR" dirty="0"/>
              <a:t>De l’ouverture de l’objectif (diaphragme)</a:t>
            </a:r>
          </a:p>
          <a:p>
            <a:pPr marL="449263"/>
            <a:r>
              <a:rPr lang="fr-FR" dirty="0"/>
              <a:t>	Plus le diaphragme est fermé (</a:t>
            </a:r>
            <a:r>
              <a:rPr lang="fr-FR" i="1" dirty="0"/>
              <a:t>f:</a:t>
            </a:r>
            <a:r>
              <a:rPr lang="fr-FR" dirty="0"/>
              <a:t> grand) plus la profondeur de champs est grande.</a:t>
            </a:r>
          </a:p>
          <a:p>
            <a:endParaRPr lang="fr-FR" dirty="0"/>
          </a:p>
          <a:p>
            <a:pPr marL="177800" indent="-177800">
              <a:buFont typeface="Arial" panose="020B0604020202020204" pitchFamily="34" charset="0"/>
              <a:buChar char="•"/>
            </a:pPr>
            <a:r>
              <a:rPr lang="fr-FR" dirty="0"/>
              <a:t>De la zone de mise au point</a:t>
            </a:r>
          </a:p>
          <a:p>
            <a:pPr marL="449263"/>
            <a:r>
              <a:rPr lang="fr-FR" dirty="0"/>
              <a:t>	Plus le sujet est éloigné plus la profondeur de champs est grande. </a:t>
            </a:r>
          </a:p>
          <a:p>
            <a:pPr marL="449263"/>
            <a:endParaRPr lang="fr-FR" dirty="0"/>
          </a:p>
          <a:p>
            <a:pPr marL="177800" indent="-177800">
              <a:buFont typeface="Arial" panose="020B0604020202020204" pitchFamily="34" charset="0"/>
              <a:buChar char="•"/>
            </a:pPr>
            <a:r>
              <a:rPr lang="fr-FR" dirty="0"/>
              <a:t>De la focal de l’objectif</a:t>
            </a:r>
          </a:p>
          <a:p>
            <a:pPr marL="449263"/>
            <a:r>
              <a:rPr lang="fr-FR" dirty="0"/>
              <a:t>	Plus la focale de l’objectif est petite plus la profondeur de champs est grande.</a:t>
            </a:r>
          </a:p>
          <a:p>
            <a:pPr marL="449263"/>
            <a:r>
              <a:rPr lang="fr-FR" dirty="0"/>
              <a:t>	Un téléobjectif a tendance à tasser les perspectives.</a:t>
            </a:r>
          </a:p>
        </p:txBody>
      </p:sp>
      <p:pic>
        <p:nvPicPr>
          <p:cNvPr id="3" name="Image 2">
            <a:extLst>
              <a:ext uri="{FF2B5EF4-FFF2-40B4-BE49-F238E27FC236}">
                <a16:creationId xmlns:a16="http://schemas.microsoft.com/office/drawing/2014/main" id="{A1CCAEC6-CC82-44FD-A152-D9DF49954478}"/>
              </a:ext>
            </a:extLst>
          </p:cNvPr>
          <p:cNvPicPr>
            <a:picLocks noChangeAspect="1"/>
          </p:cNvPicPr>
          <p:nvPr/>
        </p:nvPicPr>
        <p:blipFill>
          <a:blip r:embed="rId2"/>
          <a:stretch>
            <a:fillRect/>
          </a:stretch>
        </p:blipFill>
        <p:spPr>
          <a:xfrm>
            <a:off x="6034248" y="3738832"/>
            <a:ext cx="2458823" cy="1978024"/>
          </a:xfrm>
          <a:prstGeom prst="rect">
            <a:avLst/>
          </a:prstGeom>
        </p:spPr>
      </p:pic>
      <p:pic>
        <p:nvPicPr>
          <p:cNvPr id="5" name="Image 4">
            <a:extLst>
              <a:ext uri="{FF2B5EF4-FFF2-40B4-BE49-F238E27FC236}">
                <a16:creationId xmlns:a16="http://schemas.microsoft.com/office/drawing/2014/main" id="{B5E0597A-254B-4DBD-874D-28BB59FBB395}"/>
              </a:ext>
            </a:extLst>
          </p:cNvPr>
          <p:cNvPicPr>
            <a:picLocks noChangeAspect="1"/>
          </p:cNvPicPr>
          <p:nvPr/>
        </p:nvPicPr>
        <p:blipFill rotWithShape="1">
          <a:blip r:embed="rId3"/>
          <a:srcRect l="7044" t="9681" r="5743" b="7767"/>
          <a:stretch/>
        </p:blipFill>
        <p:spPr>
          <a:xfrm>
            <a:off x="5711127" y="1014319"/>
            <a:ext cx="3270142" cy="2104849"/>
          </a:xfrm>
          <a:prstGeom prst="rect">
            <a:avLst/>
          </a:prstGeom>
        </p:spPr>
      </p:pic>
    </p:spTree>
    <p:extLst>
      <p:ext uri="{BB962C8B-B14F-4D97-AF65-F5344CB8AC3E}">
        <p14:creationId xmlns:p14="http://schemas.microsoft.com/office/powerpoint/2010/main" val="236873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100E92A-A3FA-4F6E-950B-1B7304F3C162}"/>
              </a:ext>
            </a:extLst>
          </p:cNvPr>
          <p:cNvSpPr txBox="1"/>
          <p:nvPr/>
        </p:nvSpPr>
        <p:spPr>
          <a:xfrm>
            <a:off x="765031" y="292056"/>
            <a:ext cx="7101521" cy="6463308"/>
          </a:xfrm>
          <a:prstGeom prst="rect">
            <a:avLst/>
          </a:prstGeom>
          <a:noFill/>
        </p:spPr>
        <p:txBody>
          <a:bodyPr wrap="square" rtlCol="0">
            <a:spAutoFit/>
          </a:bodyPr>
          <a:lstStyle/>
          <a:p>
            <a:r>
              <a:rPr lang="fr-FR" b="1" dirty="0"/>
              <a:t>Ou faire la mise au point dans notre photo:</a:t>
            </a:r>
          </a:p>
          <a:p>
            <a:endParaRPr lang="fr-FR" dirty="0"/>
          </a:p>
          <a:p>
            <a:r>
              <a:rPr lang="fr-FR" dirty="0"/>
              <a:t>Sur le sujet principal de notre image Les zones nette de l’image sont celle ou l’œil se dirige en premier.</a:t>
            </a:r>
          </a:p>
          <a:p>
            <a:endParaRPr lang="fr-FR" dirty="0"/>
          </a:p>
          <a:p>
            <a:r>
              <a:rPr lang="fr-FR" b="1" dirty="0"/>
              <a:t>Portrait :</a:t>
            </a:r>
          </a:p>
          <a:p>
            <a:pPr marL="447675"/>
            <a:r>
              <a:rPr lang="fr-FR" dirty="0"/>
              <a:t>	Sur l’œil le plus proche de notre model (humain, animal, insecte, statues…)</a:t>
            </a:r>
          </a:p>
          <a:p>
            <a:pPr marL="447675"/>
            <a:r>
              <a:rPr lang="fr-FR" dirty="0"/>
              <a:t>	Une profondeur de champs faible pour faire ressortir le sujet, mais pas trop si non seul l’œil sera net.</a:t>
            </a:r>
          </a:p>
          <a:p>
            <a:endParaRPr lang="fr-FR" dirty="0"/>
          </a:p>
          <a:p>
            <a:r>
              <a:rPr lang="fr-FR" b="1" dirty="0"/>
              <a:t>Architecture :</a:t>
            </a:r>
          </a:p>
          <a:p>
            <a:r>
              <a:rPr lang="fr-FR" dirty="0"/>
              <a:t>	Sur la partie que l’on veut mettre en évidence.</a:t>
            </a:r>
          </a:p>
          <a:p>
            <a:pPr marL="447675"/>
            <a:r>
              <a:rPr lang="fr-FR" dirty="0"/>
              <a:t>	Une profondeur de champs importante pour que tout le bâtiment soit net.</a:t>
            </a:r>
          </a:p>
          <a:p>
            <a:endParaRPr lang="fr-FR" dirty="0"/>
          </a:p>
          <a:p>
            <a:r>
              <a:rPr lang="fr-FR" b="1" dirty="0"/>
              <a:t>Paysage :</a:t>
            </a:r>
          </a:p>
          <a:p>
            <a:r>
              <a:rPr lang="fr-FR" dirty="0"/>
              <a:t>	Sur la plus grande zone de l’image (fermer le diaphragme).</a:t>
            </a:r>
          </a:p>
          <a:p>
            <a:endParaRPr lang="fr-FR" dirty="0"/>
          </a:p>
          <a:p>
            <a:r>
              <a:rPr lang="fr-FR" dirty="0"/>
              <a:t>Macrophotographie :</a:t>
            </a:r>
          </a:p>
          <a:p>
            <a:r>
              <a:rPr lang="fr-FR" dirty="0"/>
              <a:t>	Comme on est très près du sujet la profondeur de champs est faible.</a:t>
            </a:r>
          </a:p>
          <a:p>
            <a:pPr marL="447675"/>
            <a:r>
              <a:rPr lang="fr-FR" dirty="0"/>
              <a:t>	Fermer le diaphragme permet d’accroitre la zone de netteté, mais pas trop pour faire ressortir le sujet du décor.</a:t>
            </a:r>
          </a:p>
        </p:txBody>
      </p:sp>
    </p:spTree>
    <p:extLst>
      <p:ext uri="{BB962C8B-B14F-4D97-AF65-F5344CB8AC3E}">
        <p14:creationId xmlns:p14="http://schemas.microsoft.com/office/powerpoint/2010/main" val="351788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62385B8-740D-4776-9525-B51008E7C206}"/>
              </a:ext>
            </a:extLst>
          </p:cNvPr>
          <p:cNvPicPr>
            <a:picLocks noChangeAspect="1"/>
          </p:cNvPicPr>
          <p:nvPr/>
        </p:nvPicPr>
        <p:blipFill>
          <a:blip r:embed="rId2"/>
          <a:stretch>
            <a:fillRect/>
          </a:stretch>
        </p:blipFill>
        <p:spPr>
          <a:xfrm>
            <a:off x="523875" y="4176712"/>
            <a:ext cx="3486150" cy="2028825"/>
          </a:xfrm>
          <a:prstGeom prst="rect">
            <a:avLst/>
          </a:prstGeom>
        </p:spPr>
      </p:pic>
      <p:sp>
        <p:nvSpPr>
          <p:cNvPr id="4" name="ZoneTexte 3">
            <a:extLst>
              <a:ext uri="{FF2B5EF4-FFF2-40B4-BE49-F238E27FC236}">
                <a16:creationId xmlns:a16="http://schemas.microsoft.com/office/drawing/2014/main" id="{0B0CC1BC-945C-4561-80FE-E65C464789B4}"/>
              </a:ext>
            </a:extLst>
          </p:cNvPr>
          <p:cNvSpPr txBox="1"/>
          <p:nvPr/>
        </p:nvSpPr>
        <p:spPr>
          <a:xfrm>
            <a:off x="656195" y="374316"/>
            <a:ext cx="7172325" cy="3231654"/>
          </a:xfrm>
          <a:prstGeom prst="rect">
            <a:avLst/>
          </a:prstGeom>
          <a:noFill/>
        </p:spPr>
        <p:txBody>
          <a:bodyPr wrap="square" rtlCol="0">
            <a:spAutoFit/>
          </a:bodyPr>
          <a:lstStyle/>
          <a:p>
            <a:r>
              <a:rPr lang="fr-FR" sz="2400" b="1" dirty="0"/>
              <a:t>Hyperfocal :</a:t>
            </a:r>
          </a:p>
          <a:p>
            <a:endParaRPr lang="fr-FR" dirty="0"/>
          </a:p>
          <a:p>
            <a:r>
              <a:rPr lang="fr-FR" dirty="0"/>
              <a:t>Permet de définir une plage dans laquelle le sujet sera net en tirant profit de la profondeur de champs à une ouverture donnée (</a:t>
            </a:r>
            <a:r>
              <a:rPr lang="fr-FR" i="1" dirty="0"/>
              <a:t>f:</a:t>
            </a:r>
            <a:r>
              <a:rPr lang="fr-FR" dirty="0"/>
              <a:t>).</a:t>
            </a:r>
          </a:p>
          <a:p>
            <a:endParaRPr lang="fr-FR" dirty="0"/>
          </a:p>
          <a:p>
            <a:r>
              <a:rPr lang="fr-FR" u="sng" dirty="0"/>
              <a:t>Exemple le paysage:</a:t>
            </a:r>
          </a:p>
          <a:p>
            <a:pPr marL="447675"/>
            <a:r>
              <a:rPr lang="fr-FR" dirty="0"/>
              <a:t>	Si la mise au point est faite à l’infini, seul une partie de la zone plus proche sera nette en fonction de la focale de l’objectif.</a:t>
            </a:r>
          </a:p>
          <a:p>
            <a:pPr marL="447675"/>
            <a:r>
              <a:rPr lang="fr-FR" dirty="0"/>
              <a:t>	Si la mise au point est effectuée avant l’infini  (horizon par exemple) la profondeur de champs dépendante de l’ouverture couvrira la zone en arrière jusqu'à l’infini.</a:t>
            </a:r>
          </a:p>
        </p:txBody>
      </p:sp>
      <p:grpSp>
        <p:nvGrpSpPr>
          <p:cNvPr id="9" name="Groupe 8">
            <a:extLst>
              <a:ext uri="{FF2B5EF4-FFF2-40B4-BE49-F238E27FC236}">
                <a16:creationId xmlns:a16="http://schemas.microsoft.com/office/drawing/2014/main" id="{FB9FC75E-EF86-43E9-B7D4-9A40407E307A}"/>
              </a:ext>
            </a:extLst>
          </p:cNvPr>
          <p:cNvGrpSpPr/>
          <p:nvPr/>
        </p:nvGrpSpPr>
        <p:grpSpPr>
          <a:xfrm>
            <a:off x="5133977" y="4176712"/>
            <a:ext cx="247648" cy="762001"/>
            <a:chOff x="5133977" y="4176712"/>
            <a:chExt cx="247648" cy="762001"/>
          </a:xfrm>
          <a:solidFill>
            <a:srgbClr val="92D050"/>
          </a:solidFill>
        </p:grpSpPr>
        <p:sp>
          <p:nvSpPr>
            <p:cNvPr id="5" name="Triangle isocèle 4">
              <a:extLst>
                <a:ext uri="{FF2B5EF4-FFF2-40B4-BE49-F238E27FC236}">
                  <a16:creationId xmlns:a16="http://schemas.microsoft.com/office/drawing/2014/main" id="{590FEADE-19CE-4A75-BF50-22CC8D92EA8D}"/>
                </a:ext>
              </a:extLst>
            </p:cNvPr>
            <p:cNvSpPr/>
            <p:nvPr/>
          </p:nvSpPr>
          <p:spPr>
            <a:xfrm>
              <a:off x="5133977" y="4176712"/>
              <a:ext cx="247648" cy="538163"/>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EA1152E6-722D-4874-AC24-6269E09286C3}"/>
                </a:ext>
              </a:extLst>
            </p:cNvPr>
            <p:cNvCxnSpPr>
              <a:cxnSpLocks/>
              <a:stCxn id="5" idx="3"/>
            </p:cNvCxnSpPr>
            <p:nvPr/>
          </p:nvCxnSpPr>
          <p:spPr>
            <a:xfrm>
              <a:off x="5257801" y="4714875"/>
              <a:ext cx="0" cy="223838"/>
            </a:xfrm>
            <a:prstGeom prst="line">
              <a:avLst/>
            </a:prstGeom>
            <a:grpFill/>
            <a:ln>
              <a:solidFill>
                <a:srgbClr val="92D050"/>
              </a:solidFill>
            </a:ln>
          </p:spPr>
          <p:style>
            <a:lnRef idx="3">
              <a:schemeClr val="dk1"/>
            </a:lnRef>
            <a:fillRef idx="0">
              <a:schemeClr val="dk1"/>
            </a:fillRef>
            <a:effectRef idx="2">
              <a:schemeClr val="dk1"/>
            </a:effectRef>
            <a:fontRef idx="minor">
              <a:schemeClr val="tx1"/>
            </a:fontRef>
          </p:style>
        </p:cxnSp>
      </p:grpSp>
      <p:grpSp>
        <p:nvGrpSpPr>
          <p:cNvPr id="10" name="Groupe 9">
            <a:extLst>
              <a:ext uri="{FF2B5EF4-FFF2-40B4-BE49-F238E27FC236}">
                <a16:creationId xmlns:a16="http://schemas.microsoft.com/office/drawing/2014/main" id="{5A9803EB-C345-43BA-9B24-61E8FB9612E9}"/>
              </a:ext>
            </a:extLst>
          </p:cNvPr>
          <p:cNvGrpSpPr/>
          <p:nvPr/>
        </p:nvGrpSpPr>
        <p:grpSpPr>
          <a:xfrm>
            <a:off x="5401206" y="4176712"/>
            <a:ext cx="247648" cy="762001"/>
            <a:chOff x="5133977" y="4176712"/>
            <a:chExt cx="247648" cy="762001"/>
          </a:xfrm>
          <a:solidFill>
            <a:srgbClr val="92D050"/>
          </a:solidFill>
        </p:grpSpPr>
        <p:sp>
          <p:nvSpPr>
            <p:cNvPr id="11" name="Triangle isocèle 10">
              <a:extLst>
                <a:ext uri="{FF2B5EF4-FFF2-40B4-BE49-F238E27FC236}">
                  <a16:creationId xmlns:a16="http://schemas.microsoft.com/office/drawing/2014/main" id="{F2800D83-042E-431C-B888-C5A5BAE54D81}"/>
                </a:ext>
              </a:extLst>
            </p:cNvPr>
            <p:cNvSpPr/>
            <p:nvPr/>
          </p:nvSpPr>
          <p:spPr>
            <a:xfrm>
              <a:off x="5133977" y="4176712"/>
              <a:ext cx="247648" cy="538163"/>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11">
              <a:extLst>
                <a:ext uri="{FF2B5EF4-FFF2-40B4-BE49-F238E27FC236}">
                  <a16:creationId xmlns:a16="http://schemas.microsoft.com/office/drawing/2014/main" id="{DAA22B52-8481-48A1-B6AE-4A6C693054C0}"/>
                </a:ext>
              </a:extLst>
            </p:cNvPr>
            <p:cNvCxnSpPr>
              <a:cxnSpLocks/>
              <a:stCxn id="11" idx="3"/>
            </p:cNvCxnSpPr>
            <p:nvPr/>
          </p:nvCxnSpPr>
          <p:spPr>
            <a:xfrm>
              <a:off x="5257801" y="4714875"/>
              <a:ext cx="0" cy="223838"/>
            </a:xfrm>
            <a:prstGeom prst="line">
              <a:avLst/>
            </a:prstGeom>
            <a:grpFill/>
            <a:ln>
              <a:solidFill>
                <a:srgbClr val="92D050"/>
              </a:solidFill>
            </a:ln>
          </p:spPr>
          <p:style>
            <a:lnRef idx="3">
              <a:schemeClr val="dk1"/>
            </a:lnRef>
            <a:fillRef idx="0">
              <a:schemeClr val="dk1"/>
            </a:fillRef>
            <a:effectRef idx="2">
              <a:schemeClr val="dk1"/>
            </a:effectRef>
            <a:fontRef idx="minor">
              <a:schemeClr val="tx1"/>
            </a:fontRef>
          </p:style>
        </p:cxnSp>
      </p:grpSp>
      <p:grpSp>
        <p:nvGrpSpPr>
          <p:cNvPr id="13" name="Groupe 12">
            <a:extLst>
              <a:ext uri="{FF2B5EF4-FFF2-40B4-BE49-F238E27FC236}">
                <a16:creationId xmlns:a16="http://schemas.microsoft.com/office/drawing/2014/main" id="{8081EAD6-E234-48C0-A779-F10322A2624E}"/>
              </a:ext>
            </a:extLst>
          </p:cNvPr>
          <p:cNvGrpSpPr/>
          <p:nvPr/>
        </p:nvGrpSpPr>
        <p:grpSpPr>
          <a:xfrm>
            <a:off x="5668435" y="4176712"/>
            <a:ext cx="247648" cy="762001"/>
            <a:chOff x="5133977" y="4176712"/>
            <a:chExt cx="247648" cy="762001"/>
          </a:xfrm>
          <a:solidFill>
            <a:srgbClr val="92D050"/>
          </a:solidFill>
        </p:grpSpPr>
        <p:sp>
          <p:nvSpPr>
            <p:cNvPr id="14" name="Triangle isocèle 13">
              <a:extLst>
                <a:ext uri="{FF2B5EF4-FFF2-40B4-BE49-F238E27FC236}">
                  <a16:creationId xmlns:a16="http://schemas.microsoft.com/office/drawing/2014/main" id="{D632E776-D345-49FE-960F-EA57063CF1CD}"/>
                </a:ext>
              </a:extLst>
            </p:cNvPr>
            <p:cNvSpPr/>
            <p:nvPr/>
          </p:nvSpPr>
          <p:spPr>
            <a:xfrm>
              <a:off x="5133977" y="4176712"/>
              <a:ext cx="247648" cy="538163"/>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14">
              <a:extLst>
                <a:ext uri="{FF2B5EF4-FFF2-40B4-BE49-F238E27FC236}">
                  <a16:creationId xmlns:a16="http://schemas.microsoft.com/office/drawing/2014/main" id="{E96A6EA1-E8A2-46DC-AD8E-6D7BD1ACBF8C}"/>
                </a:ext>
              </a:extLst>
            </p:cNvPr>
            <p:cNvCxnSpPr>
              <a:cxnSpLocks/>
              <a:stCxn id="14" idx="3"/>
            </p:cNvCxnSpPr>
            <p:nvPr/>
          </p:nvCxnSpPr>
          <p:spPr>
            <a:xfrm>
              <a:off x="5257801" y="4714875"/>
              <a:ext cx="0" cy="223838"/>
            </a:xfrm>
            <a:prstGeom prst="line">
              <a:avLst/>
            </a:prstGeom>
            <a:grpFill/>
            <a:ln>
              <a:solidFill>
                <a:srgbClr val="92D050"/>
              </a:solidFill>
            </a:ln>
          </p:spPr>
          <p:style>
            <a:lnRef idx="3">
              <a:schemeClr val="dk1"/>
            </a:lnRef>
            <a:fillRef idx="0">
              <a:schemeClr val="dk1"/>
            </a:fillRef>
            <a:effectRef idx="2">
              <a:schemeClr val="dk1"/>
            </a:effectRef>
            <a:fontRef idx="minor">
              <a:schemeClr val="tx1"/>
            </a:fontRef>
          </p:style>
        </p:cxnSp>
      </p:grpSp>
      <p:grpSp>
        <p:nvGrpSpPr>
          <p:cNvPr id="16" name="Groupe 15">
            <a:extLst>
              <a:ext uri="{FF2B5EF4-FFF2-40B4-BE49-F238E27FC236}">
                <a16:creationId xmlns:a16="http://schemas.microsoft.com/office/drawing/2014/main" id="{A165284F-C5A0-45E4-9121-54B125CBFED1}"/>
              </a:ext>
            </a:extLst>
          </p:cNvPr>
          <p:cNvGrpSpPr/>
          <p:nvPr/>
        </p:nvGrpSpPr>
        <p:grpSpPr>
          <a:xfrm>
            <a:off x="5935664" y="4176712"/>
            <a:ext cx="247648" cy="762001"/>
            <a:chOff x="5133977" y="4176712"/>
            <a:chExt cx="247648" cy="762001"/>
          </a:xfrm>
          <a:solidFill>
            <a:srgbClr val="92D050"/>
          </a:solidFill>
        </p:grpSpPr>
        <p:sp>
          <p:nvSpPr>
            <p:cNvPr id="17" name="Triangle isocèle 16">
              <a:extLst>
                <a:ext uri="{FF2B5EF4-FFF2-40B4-BE49-F238E27FC236}">
                  <a16:creationId xmlns:a16="http://schemas.microsoft.com/office/drawing/2014/main" id="{A769991A-0070-4CB6-9206-0E9E2A5DB388}"/>
                </a:ext>
              </a:extLst>
            </p:cNvPr>
            <p:cNvSpPr/>
            <p:nvPr/>
          </p:nvSpPr>
          <p:spPr>
            <a:xfrm>
              <a:off x="5133977" y="4176712"/>
              <a:ext cx="247648" cy="538163"/>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17">
              <a:extLst>
                <a:ext uri="{FF2B5EF4-FFF2-40B4-BE49-F238E27FC236}">
                  <a16:creationId xmlns:a16="http://schemas.microsoft.com/office/drawing/2014/main" id="{9568FC3C-41EB-48D7-860D-BEB79A767EF7}"/>
                </a:ext>
              </a:extLst>
            </p:cNvPr>
            <p:cNvCxnSpPr>
              <a:cxnSpLocks/>
              <a:stCxn id="17" idx="3"/>
            </p:cNvCxnSpPr>
            <p:nvPr/>
          </p:nvCxnSpPr>
          <p:spPr>
            <a:xfrm>
              <a:off x="5257801" y="4714875"/>
              <a:ext cx="0" cy="223838"/>
            </a:xfrm>
            <a:prstGeom prst="line">
              <a:avLst/>
            </a:prstGeom>
            <a:grpFill/>
            <a:ln>
              <a:solidFill>
                <a:srgbClr val="92D050"/>
              </a:solidFill>
            </a:ln>
          </p:spPr>
          <p:style>
            <a:lnRef idx="3">
              <a:schemeClr val="dk1"/>
            </a:lnRef>
            <a:fillRef idx="0">
              <a:schemeClr val="dk1"/>
            </a:fillRef>
            <a:effectRef idx="2">
              <a:schemeClr val="dk1"/>
            </a:effectRef>
            <a:fontRef idx="minor">
              <a:schemeClr val="tx1"/>
            </a:fontRef>
          </p:style>
        </p:cxnSp>
      </p:grpSp>
      <p:grpSp>
        <p:nvGrpSpPr>
          <p:cNvPr id="19" name="Groupe 18">
            <a:extLst>
              <a:ext uri="{FF2B5EF4-FFF2-40B4-BE49-F238E27FC236}">
                <a16:creationId xmlns:a16="http://schemas.microsoft.com/office/drawing/2014/main" id="{B9B98D7F-5EBD-4E12-BFCC-3C05D5A54DD4}"/>
              </a:ext>
            </a:extLst>
          </p:cNvPr>
          <p:cNvGrpSpPr/>
          <p:nvPr/>
        </p:nvGrpSpPr>
        <p:grpSpPr>
          <a:xfrm>
            <a:off x="6202893" y="4176712"/>
            <a:ext cx="247648" cy="762001"/>
            <a:chOff x="5133977" y="4176712"/>
            <a:chExt cx="247648" cy="762001"/>
          </a:xfrm>
          <a:solidFill>
            <a:srgbClr val="92D050"/>
          </a:solidFill>
        </p:grpSpPr>
        <p:sp>
          <p:nvSpPr>
            <p:cNvPr id="20" name="Triangle isocèle 19">
              <a:extLst>
                <a:ext uri="{FF2B5EF4-FFF2-40B4-BE49-F238E27FC236}">
                  <a16:creationId xmlns:a16="http://schemas.microsoft.com/office/drawing/2014/main" id="{40C0F38B-5E29-40A9-B3B2-343A834F58B5}"/>
                </a:ext>
              </a:extLst>
            </p:cNvPr>
            <p:cNvSpPr/>
            <p:nvPr/>
          </p:nvSpPr>
          <p:spPr>
            <a:xfrm>
              <a:off x="5133977" y="4176712"/>
              <a:ext cx="247648" cy="538163"/>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1" name="Connecteur droit 20">
              <a:extLst>
                <a:ext uri="{FF2B5EF4-FFF2-40B4-BE49-F238E27FC236}">
                  <a16:creationId xmlns:a16="http://schemas.microsoft.com/office/drawing/2014/main" id="{CEDBDDCA-CF80-42A5-95B1-785F41D69D4A}"/>
                </a:ext>
              </a:extLst>
            </p:cNvPr>
            <p:cNvCxnSpPr>
              <a:cxnSpLocks/>
              <a:stCxn id="20" idx="3"/>
            </p:cNvCxnSpPr>
            <p:nvPr/>
          </p:nvCxnSpPr>
          <p:spPr>
            <a:xfrm>
              <a:off x="5257801" y="4714875"/>
              <a:ext cx="0" cy="223838"/>
            </a:xfrm>
            <a:prstGeom prst="line">
              <a:avLst/>
            </a:prstGeom>
            <a:grpFill/>
            <a:ln>
              <a:solidFill>
                <a:srgbClr val="92D050"/>
              </a:solidFill>
            </a:ln>
          </p:spPr>
          <p:style>
            <a:lnRef idx="3">
              <a:schemeClr val="dk1"/>
            </a:lnRef>
            <a:fillRef idx="0">
              <a:schemeClr val="dk1"/>
            </a:fillRef>
            <a:effectRef idx="2">
              <a:schemeClr val="dk1"/>
            </a:effectRef>
            <a:fontRef idx="minor">
              <a:schemeClr val="tx1"/>
            </a:fontRef>
          </p:style>
        </p:cxnSp>
      </p:grpSp>
      <p:grpSp>
        <p:nvGrpSpPr>
          <p:cNvPr id="22" name="Groupe 21">
            <a:extLst>
              <a:ext uri="{FF2B5EF4-FFF2-40B4-BE49-F238E27FC236}">
                <a16:creationId xmlns:a16="http://schemas.microsoft.com/office/drawing/2014/main" id="{75DD3870-3D5B-472A-BC4F-A27B72472FC6}"/>
              </a:ext>
            </a:extLst>
          </p:cNvPr>
          <p:cNvGrpSpPr/>
          <p:nvPr/>
        </p:nvGrpSpPr>
        <p:grpSpPr>
          <a:xfrm>
            <a:off x="6470122" y="4176712"/>
            <a:ext cx="247648" cy="762001"/>
            <a:chOff x="5133977" y="4176712"/>
            <a:chExt cx="247648" cy="762001"/>
          </a:xfrm>
          <a:solidFill>
            <a:srgbClr val="92D050"/>
          </a:solidFill>
        </p:grpSpPr>
        <p:sp>
          <p:nvSpPr>
            <p:cNvPr id="23" name="Triangle isocèle 22">
              <a:extLst>
                <a:ext uri="{FF2B5EF4-FFF2-40B4-BE49-F238E27FC236}">
                  <a16:creationId xmlns:a16="http://schemas.microsoft.com/office/drawing/2014/main" id="{A362DA47-A2B2-4C63-A27F-2B4F69141F4C}"/>
                </a:ext>
              </a:extLst>
            </p:cNvPr>
            <p:cNvSpPr/>
            <p:nvPr/>
          </p:nvSpPr>
          <p:spPr>
            <a:xfrm>
              <a:off x="5133977" y="4176712"/>
              <a:ext cx="247648" cy="538163"/>
            </a:xfrm>
            <a:prstGeom prst="triangle">
              <a:avLst/>
            </a:prstGeom>
            <a:grp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23">
              <a:extLst>
                <a:ext uri="{FF2B5EF4-FFF2-40B4-BE49-F238E27FC236}">
                  <a16:creationId xmlns:a16="http://schemas.microsoft.com/office/drawing/2014/main" id="{75C5F39A-C427-4DBC-ADA6-BE17EEB68BB0}"/>
                </a:ext>
              </a:extLst>
            </p:cNvPr>
            <p:cNvCxnSpPr>
              <a:cxnSpLocks/>
              <a:stCxn id="23" idx="3"/>
            </p:cNvCxnSpPr>
            <p:nvPr/>
          </p:nvCxnSpPr>
          <p:spPr>
            <a:xfrm>
              <a:off x="5257801" y="4714875"/>
              <a:ext cx="0" cy="223838"/>
            </a:xfrm>
            <a:prstGeom prst="line">
              <a:avLst/>
            </a:prstGeom>
            <a:grpFill/>
            <a:ln>
              <a:solidFill>
                <a:srgbClr val="92D050"/>
              </a:solidFill>
            </a:ln>
          </p:spPr>
          <p:style>
            <a:lnRef idx="3">
              <a:schemeClr val="dk1"/>
            </a:lnRef>
            <a:fillRef idx="0">
              <a:schemeClr val="dk1"/>
            </a:fillRef>
            <a:effectRef idx="2">
              <a:schemeClr val="dk1"/>
            </a:effectRef>
            <a:fontRef idx="minor">
              <a:schemeClr val="tx1"/>
            </a:fontRef>
          </p:style>
        </p:cxnSp>
      </p:grpSp>
      <p:grpSp>
        <p:nvGrpSpPr>
          <p:cNvPr id="25" name="Groupe 24">
            <a:extLst>
              <a:ext uri="{FF2B5EF4-FFF2-40B4-BE49-F238E27FC236}">
                <a16:creationId xmlns:a16="http://schemas.microsoft.com/office/drawing/2014/main" id="{8F39D5D3-E513-43D7-BABB-9013B2E9860A}"/>
              </a:ext>
            </a:extLst>
          </p:cNvPr>
          <p:cNvGrpSpPr/>
          <p:nvPr/>
        </p:nvGrpSpPr>
        <p:grpSpPr>
          <a:xfrm>
            <a:off x="6737351" y="4176712"/>
            <a:ext cx="247648" cy="762001"/>
            <a:chOff x="5133977" y="4176712"/>
            <a:chExt cx="247648" cy="762001"/>
          </a:xfrm>
        </p:grpSpPr>
        <p:sp>
          <p:nvSpPr>
            <p:cNvPr id="26" name="Triangle isocèle 25">
              <a:extLst>
                <a:ext uri="{FF2B5EF4-FFF2-40B4-BE49-F238E27FC236}">
                  <a16:creationId xmlns:a16="http://schemas.microsoft.com/office/drawing/2014/main" id="{06CAC30B-E8EA-4B9C-A527-1F90CBA9C94D}"/>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6732972B-40A9-42B7-8D2C-B09E6A68A510}"/>
                </a:ext>
              </a:extLst>
            </p:cNvPr>
            <p:cNvCxnSpPr>
              <a:cxnSpLocks/>
              <a:stCxn id="26"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28" name="Groupe 27">
            <a:extLst>
              <a:ext uri="{FF2B5EF4-FFF2-40B4-BE49-F238E27FC236}">
                <a16:creationId xmlns:a16="http://schemas.microsoft.com/office/drawing/2014/main" id="{EA0EFDA2-1CEC-4507-812D-4251D6D21E4F}"/>
              </a:ext>
            </a:extLst>
          </p:cNvPr>
          <p:cNvGrpSpPr/>
          <p:nvPr/>
        </p:nvGrpSpPr>
        <p:grpSpPr>
          <a:xfrm>
            <a:off x="7004580" y="4176712"/>
            <a:ext cx="247648" cy="762001"/>
            <a:chOff x="5133977" y="4176712"/>
            <a:chExt cx="247648" cy="762001"/>
          </a:xfrm>
        </p:grpSpPr>
        <p:sp>
          <p:nvSpPr>
            <p:cNvPr id="29" name="Triangle isocèle 28">
              <a:extLst>
                <a:ext uri="{FF2B5EF4-FFF2-40B4-BE49-F238E27FC236}">
                  <a16:creationId xmlns:a16="http://schemas.microsoft.com/office/drawing/2014/main" id="{9D7EAB26-7D12-48A8-BA65-BB8BFBA96E86}"/>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0" name="Connecteur droit 29">
              <a:extLst>
                <a:ext uri="{FF2B5EF4-FFF2-40B4-BE49-F238E27FC236}">
                  <a16:creationId xmlns:a16="http://schemas.microsoft.com/office/drawing/2014/main" id="{96E9855E-4D82-4B27-9362-381B6535A441}"/>
                </a:ext>
              </a:extLst>
            </p:cNvPr>
            <p:cNvCxnSpPr>
              <a:cxnSpLocks/>
              <a:stCxn id="29"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31" name="Groupe 30">
            <a:extLst>
              <a:ext uri="{FF2B5EF4-FFF2-40B4-BE49-F238E27FC236}">
                <a16:creationId xmlns:a16="http://schemas.microsoft.com/office/drawing/2014/main" id="{86FF2CDE-CB6B-4776-9B2B-10D338BB813B}"/>
              </a:ext>
            </a:extLst>
          </p:cNvPr>
          <p:cNvGrpSpPr/>
          <p:nvPr/>
        </p:nvGrpSpPr>
        <p:grpSpPr>
          <a:xfrm>
            <a:off x="7271809" y="4176712"/>
            <a:ext cx="247648" cy="762001"/>
            <a:chOff x="5133977" y="4176712"/>
            <a:chExt cx="247648" cy="762001"/>
          </a:xfrm>
        </p:grpSpPr>
        <p:sp>
          <p:nvSpPr>
            <p:cNvPr id="32" name="Triangle isocèle 31">
              <a:extLst>
                <a:ext uri="{FF2B5EF4-FFF2-40B4-BE49-F238E27FC236}">
                  <a16:creationId xmlns:a16="http://schemas.microsoft.com/office/drawing/2014/main" id="{6BCE767B-2388-406C-80E8-EC7F5C8D7F70}"/>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a:extLst>
                <a:ext uri="{FF2B5EF4-FFF2-40B4-BE49-F238E27FC236}">
                  <a16:creationId xmlns:a16="http://schemas.microsoft.com/office/drawing/2014/main" id="{8C952998-942D-4D43-AF40-2B5B1F1C272D}"/>
                </a:ext>
              </a:extLst>
            </p:cNvPr>
            <p:cNvCxnSpPr>
              <a:cxnSpLocks/>
              <a:stCxn id="32"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34" name="Groupe 33">
            <a:extLst>
              <a:ext uri="{FF2B5EF4-FFF2-40B4-BE49-F238E27FC236}">
                <a16:creationId xmlns:a16="http://schemas.microsoft.com/office/drawing/2014/main" id="{DE1D585F-44E1-4A82-B5AA-753C3F52F16D}"/>
              </a:ext>
            </a:extLst>
          </p:cNvPr>
          <p:cNvGrpSpPr/>
          <p:nvPr/>
        </p:nvGrpSpPr>
        <p:grpSpPr>
          <a:xfrm>
            <a:off x="7539040" y="4176712"/>
            <a:ext cx="247648" cy="762001"/>
            <a:chOff x="5133977" y="4176712"/>
            <a:chExt cx="247648" cy="762001"/>
          </a:xfrm>
        </p:grpSpPr>
        <p:sp>
          <p:nvSpPr>
            <p:cNvPr id="35" name="Triangle isocèle 34">
              <a:extLst>
                <a:ext uri="{FF2B5EF4-FFF2-40B4-BE49-F238E27FC236}">
                  <a16:creationId xmlns:a16="http://schemas.microsoft.com/office/drawing/2014/main" id="{7B1E8FAF-2926-411D-81F2-4F648E68DBB6}"/>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6" name="Connecteur droit 35">
              <a:extLst>
                <a:ext uri="{FF2B5EF4-FFF2-40B4-BE49-F238E27FC236}">
                  <a16:creationId xmlns:a16="http://schemas.microsoft.com/office/drawing/2014/main" id="{37087A5A-9F1A-4424-B14C-3144A7886889}"/>
                </a:ext>
              </a:extLst>
            </p:cNvPr>
            <p:cNvCxnSpPr>
              <a:cxnSpLocks/>
              <a:stCxn id="35"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37" name="Groupe 36">
            <a:extLst>
              <a:ext uri="{FF2B5EF4-FFF2-40B4-BE49-F238E27FC236}">
                <a16:creationId xmlns:a16="http://schemas.microsoft.com/office/drawing/2014/main" id="{55C21C1C-CA71-4256-B7C3-15B1C58D5087}"/>
              </a:ext>
            </a:extLst>
          </p:cNvPr>
          <p:cNvGrpSpPr/>
          <p:nvPr/>
        </p:nvGrpSpPr>
        <p:grpSpPr>
          <a:xfrm>
            <a:off x="5157776" y="5448312"/>
            <a:ext cx="247648" cy="762001"/>
            <a:chOff x="5133977" y="4176712"/>
            <a:chExt cx="247648" cy="762001"/>
          </a:xfrm>
        </p:grpSpPr>
        <p:sp>
          <p:nvSpPr>
            <p:cNvPr id="38" name="Triangle isocèle 37">
              <a:extLst>
                <a:ext uri="{FF2B5EF4-FFF2-40B4-BE49-F238E27FC236}">
                  <a16:creationId xmlns:a16="http://schemas.microsoft.com/office/drawing/2014/main" id="{671BC3DC-E30C-458A-8365-7804DCDFB1D6}"/>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Connecteur droit 38">
              <a:extLst>
                <a:ext uri="{FF2B5EF4-FFF2-40B4-BE49-F238E27FC236}">
                  <a16:creationId xmlns:a16="http://schemas.microsoft.com/office/drawing/2014/main" id="{109D733F-475F-4CF3-8CD8-0D2A4E518589}"/>
                </a:ext>
              </a:extLst>
            </p:cNvPr>
            <p:cNvCxnSpPr>
              <a:cxnSpLocks/>
              <a:stCxn id="38"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40" name="Groupe 39">
            <a:extLst>
              <a:ext uri="{FF2B5EF4-FFF2-40B4-BE49-F238E27FC236}">
                <a16:creationId xmlns:a16="http://schemas.microsoft.com/office/drawing/2014/main" id="{795A6219-E501-4FAE-A090-6162035CAC97}"/>
              </a:ext>
            </a:extLst>
          </p:cNvPr>
          <p:cNvGrpSpPr/>
          <p:nvPr/>
        </p:nvGrpSpPr>
        <p:grpSpPr>
          <a:xfrm>
            <a:off x="5425005" y="5448312"/>
            <a:ext cx="247648" cy="762001"/>
            <a:chOff x="5133977" y="4176712"/>
            <a:chExt cx="247648" cy="762001"/>
          </a:xfrm>
        </p:grpSpPr>
        <p:sp>
          <p:nvSpPr>
            <p:cNvPr id="41" name="Triangle isocèle 40">
              <a:extLst>
                <a:ext uri="{FF2B5EF4-FFF2-40B4-BE49-F238E27FC236}">
                  <a16:creationId xmlns:a16="http://schemas.microsoft.com/office/drawing/2014/main" id="{19B85C71-474F-4DF8-8957-48306A0B092B}"/>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2" name="Connecteur droit 41">
              <a:extLst>
                <a:ext uri="{FF2B5EF4-FFF2-40B4-BE49-F238E27FC236}">
                  <a16:creationId xmlns:a16="http://schemas.microsoft.com/office/drawing/2014/main" id="{D2705DA9-950A-47BA-BFE5-16FD6CFB1E18}"/>
                </a:ext>
              </a:extLst>
            </p:cNvPr>
            <p:cNvCxnSpPr>
              <a:cxnSpLocks/>
              <a:stCxn id="41"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43" name="Groupe 42">
            <a:extLst>
              <a:ext uri="{FF2B5EF4-FFF2-40B4-BE49-F238E27FC236}">
                <a16:creationId xmlns:a16="http://schemas.microsoft.com/office/drawing/2014/main" id="{3AD2CC02-1F78-49C1-9555-D01F84A60AEC}"/>
              </a:ext>
            </a:extLst>
          </p:cNvPr>
          <p:cNvGrpSpPr/>
          <p:nvPr/>
        </p:nvGrpSpPr>
        <p:grpSpPr>
          <a:xfrm>
            <a:off x="5692234" y="5448312"/>
            <a:ext cx="247648" cy="762001"/>
            <a:chOff x="5133977" y="4176712"/>
            <a:chExt cx="247648" cy="762001"/>
          </a:xfrm>
        </p:grpSpPr>
        <p:sp>
          <p:nvSpPr>
            <p:cNvPr id="44" name="Triangle isocèle 43">
              <a:extLst>
                <a:ext uri="{FF2B5EF4-FFF2-40B4-BE49-F238E27FC236}">
                  <a16:creationId xmlns:a16="http://schemas.microsoft.com/office/drawing/2014/main" id="{C4605F46-7F18-4BA7-B287-3810F95FA01D}"/>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44">
              <a:extLst>
                <a:ext uri="{FF2B5EF4-FFF2-40B4-BE49-F238E27FC236}">
                  <a16:creationId xmlns:a16="http://schemas.microsoft.com/office/drawing/2014/main" id="{E8A5F772-BE23-4FB9-B4E2-9954570662A8}"/>
                </a:ext>
              </a:extLst>
            </p:cNvPr>
            <p:cNvCxnSpPr>
              <a:cxnSpLocks/>
              <a:stCxn id="44"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46" name="Groupe 45">
            <a:extLst>
              <a:ext uri="{FF2B5EF4-FFF2-40B4-BE49-F238E27FC236}">
                <a16:creationId xmlns:a16="http://schemas.microsoft.com/office/drawing/2014/main" id="{1FC9CCBC-0D23-4736-BE82-6DB14906DA91}"/>
              </a:ext>
            </a:extLst>
          </p:cNvPr>
          <p:cNvGrpSpPr/>
          <p:nvPr/>
        </p:nvGrpSpPr>
        <p:grpSpPr>
          <a:xfrm>
            <a:off x="5959463" y="5448312"/>
            <a:ext cx="247648" cy="762001"/>
            <a:chOff x="5133977" y="4176712"/>
            <a:chExt cx="247648" cy="762001"/>
          </a:xfrm>
        </p:grpSpPr>
        <p:sp>
          <p:nvSpPr>
            <p:cNvPr id="47" name="Triangle isocèle 46">
              <a:extLst>
                <a:ext uri="{FF2B5EF4-FFF2-40B4-BE49-F238E27FC236}">
                  <a16:creationId xmlns:a16="http://schemas.microsoft.com/office/drawing/2014/main" id="{3878D700-604C-47D0-BB9B-002DB1B0BF9F}"/>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8" name="Connecteur droit 47">
              <a:extLst>
                <a:ext uri="{FF2B5EF4-FFF2-40B4-BE49-F238E27FC236}">
                  <a16:creationId xmlns:a16="http://schemas.microsoft.com/office/drawing/2014/main" id="{84A9565E-1F44-4566-8BA7-BF57E1EEEA5A}"/>
                </a:ext>
              </a:extLst>
            </p:cNvPr>
            <p:cNvCxnSpPr>
              <a:cxnSpLocks/>
              <a:stCxn id="47"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49" name="Groupe 48">
            <a:extLst>
              <a:ext uri="{FF2B5EF4-FFF2-40B4-BE49-F238E27FC236}">
                <a16:creationId xmlns:a16="http://schemas.microsoft.com/office/drawing/2014/main" id="{A2417105-6736-4FC9-8459-7853DD249B90}"/>
              </a:ext>
            </a:extLst>
          </p:cNvPr>
          <p:cNvGrpSpPr/>
          <p:nvPr/>
        </p:nvGrpSpPr>
        <p:grpSpPr>
          <a:xfrm>
            <a:off x="6226692" y="5448312"/>
            <a:ext cx="247648" cy="762001"/>
            <a:chOff x="5133977" y="4176712"/>
            <a:chExt cx="247648" cy="762001"/>
          </a:xfrm>
        </p:grpSpPr>
        <p:sp>
          <p:nvSpPr>
            <p:cNvPr id="50" name="Triangle isocèle 49">
              <a:extLst>
                <a:ext uri="{FF2B5EF4-FFF2-40B4-BE49-F238E27FC236}">
                  <a16:creationId xmlns:a16="http://schemas.microsoft.com/office/drawing/2014/main" id="{2E52C992-AE2E-4741-B155-14337809F7DC}"/>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 name="Connecteur droit 50">
              <a:extLst>
                <a:ext uri="{FF2B5EF4-FFF2-40B4-BE49-F238E27FC236}">
                  <a16:creationId xmlns:a16="http://schemas.microsoft.com/office/drawing/2014/main" id="{91DE6195-B268-43EB-99EA-ED3F5DB77FFF}"/>
                </a:ext>
              </a:extLst>
            </p:cNvPr>
            <p:cNvCxnSpPr>
              <a:cxnSpLocks/>
              <a:stCxn id="50"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52" name="Groupe 51">
            <a:extLst>
              <a:ext uri="{FF2B5EF4-FFF2-40B4-BE49-F238E27FC236}">
                <a16:creationId xmlns:a16="http://schemas.microsoft.com/office/drawing/2014/main" id="{7B61EDFB-A084-43CC-A6E4-D659699625EF}"/>
              </a:ext>
            </a:extLst>
          </p:cNvPr>
          <p:cNvGrpSpPr/>
          <p:nvPr/>
        </p:nvGrpSpPr>
        <p:grpSpPr>
          <a:xfrm>
            <a:off x="6493921" y="5448312"/>
            <a:ext cx="247648" cy="762001"/>
            <a:chOff x="5133977" y="4176712"/>
            <a:chExt cx="247648" cy="762001"/>
          </a:xfrm>
        </p:grpSpPr>
        <p:sp>
          <p:nvSpPr>
            <p:cNvPr id="53" name="Triangle isocèle 52">
              <a:extLst>
                <a:ext uri="{FF2B5EF4-FFF2-40B4-BE49-F238E27FC236}">
                  <a16:creationId xmlns:a16="http://schemas.microsoft.com/office/drawing/2014/main" id="{71131D78-8B76-4EED-AA0C-C37F9B8F8193}"/>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4" name="Connecteur droit 53">
              <a:extLst>
                <a:ext uri="{FF2B5EF4-FFF2-40B4-BE49-F238E27FC236}">
                  <a16:creationId xmlns:a16="http://schemas.microsoft.com/office/drawing/2014/main" id="{46AF04E3-164D-4F39-8A7C-CC4FAC6CC289}"/>
                </a:ext>
              </a:extLst>
            </p:cNvPr>
            <p:cNvCxnSpPr>
              <a:cxnSpLocks/>
              <a:stCxn id="53"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55" name="Groupe 54">
            <a:extLst>
              <a:ext uri="{FF2B5EF4-FFF2-40B4-BE49-F238E27FC236}">
                <a16:creationId xmlns:a16="http://schemas.microsoft.com/office/drawing/2014/main" id="{A60D24E5-D4AC-40CE-A090-10FE467E3574}"/>
              </a:ext>
            </a:extLst>
          </p:cNvPr>
          <p:cNvGrpSpPr/>
          <p:nvPr/>
        </p:nvGrpSpPr>
        <p:grpSpPr>
          <a:xfrm>
            <a:off x="6761150" y="5448312"/>
            <a:ext cx="247648" cy="762001"/>
            <a:chOff x="5133977" y="4176712"/>
            <a:chExt cx="247648" cy="762001"/>
          </a:xfrm>
        </p:grpSpPr>
        <p:sp>
          <p:nvSpPr>
            <p:cNvPr id="56" name="Triangle isocèle 55">
              <a:extLst>
                <a:ext uri="{FF2B5EF4-FFF2-40B4-BE49-F238E27FC236}">
                  <a16:creationId xmlns:a16="http://schemas.microsoft.com/office/drawing/2014/main" id="{07C04EF3-032A-4C3F-AC86-64B09083D65B}"/>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7" name="Connecteur droit 56">
              <a:extLst>
                <a:ext uri="{FF2B5EF4-FFF2-40B4-BE49-F238E27FC236}">
                  <a16:creationId xmlns:a16="http://schemas.microsoft.com/office/drawing/2014/main" id="{3DE80EEC-6597-4B48-A21A-3E1C3642A8C4}"/>
                </a:ext>
              </a:extLst>
            </p:cNvPr>
            <p:cNvCxnSpPr>
              <a:cxnSpLocks/>
              <a:stCxn id="56"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58" name="Groupe 57">
            <a:extLst>
              <a:ext uri="{FF2B5EF4-FFF2-40B4-BE49-F238E27FC236}">
                <a16:creationId xmlns:a16="http://schemas.microsoft.com/office/drawing/2014/main" id="{CEEB8699-2A9D-4D7D-9007-BDBEBCA24E35}"/>
              </a:ext>
            </a:extLst>
          </p:cNvPr>
          <p:cNvGrpSpPr/>
          <p:nvPr/>
        </p:nvGrpSpPr>
        <p:grpSpPr>
          <a:xfrm>
            <a:off x="7028379" y="5448312"/>
            <a:ext cx="247648" cy="762001"/>
            <a:chOff x="5133977" y="4176712"/>
            <a:chExt cx="247648" cy="762001"/>
          </a:xfrm>
        </p:grpSpPr>
        <p:sp>
          <p:nvSpPr>
            <p:cNvPr id="59" name="Triangle isocèle 58">
              <a:extLst>
                <a:ext uri="{FF2B5EF4-FFF2-40B4-BE49-F238E27FC236}">
                  <a16:creationId xmlns:a16="http://schemas.microsoft.com/office/drawing/2014/main" id="{BD73A9EC-1A02-4AC0-8FD8-48F50FD35103}"/>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0" name="Connecteur droit 59">
              <a:extLst>
                <a:ext uri="{FF2B5EF4-FFF2-40B4-BE49-F238E27FC236}">
                  <a16:creationId xmlns:a16="http://schemas.microsoft.com/office/drawing/2014/main" id="{F883957C-DD9E-4395-BA7F-D6149DF24FD0}"/>
                </a:ext>
              </a:extLst>
            </p:cNvPr>
            <p:cNvCxnSpPr>
              <a:cxnSpLocks/>
              <a:stCxn id="59"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61" name="Groupe 60">
            <a:extLst>
              <a:ext uri="{FF2B5EF4-FFF2-40B4-BE49-F238E27FC236}">
                <a16:creationId xmlns:a16="http://schemas.microsoft.com/office/drawing/2014/main" id="{8211B001-1222-452F-8E1C-70B1C24E3D26}"/>
              </a:ext>
            </a:extLst>
          </p:cNvPr>
          <p:cNvGrpSpPr/>
          <p:nvPr/>
        </p:nvGrpSpPr>
        <p:grpSpPr>
          <a:xfrm>
            <a:off x="7295608" y="5448312"/>
            <a:ext cx="247648" cy="762001"/>
            <a:chOff x="5133977" y="4176712"/>
            <a:chExt cx="247648" cy="762001"/>
          </a:xfrm>
        </p:grpSpPr>
        <p:sp>
          <p:nvSpPr>
            <p:cNvPr id="62" name="Triangle isocèle 61">
              <a:extLst>
                <a:ext uri="{FF2B5EF4-FFF2-40B4-BE49-F238E27FC236}">
                  <a16:creationId xmlns:a16="http://schemas.microsoft.com/office/drawing/2014/main" id="{7AB43A38-8E6E-43DD-A344-BD6EFC07B87E}"/>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3" name="Connecteur droit 62">
              <a:extLst>
                <a:ext uri="{FF2B5EF4-FFF2-40B4-BE49-F238E27FC236}">
                  <a16:creationId xmlns:a16="http://schemas.microsoft.com/office/drawing/2014/main" id="{588C8AB5-167A-49D8-9E18-8FE327D7315B}"/>
                </a:ext>
              </a:extLst>
            </p:cNvPr>
            <p:cNvCxnSpPr>
              <a:cxnSpLocks/>
              <a:stCxn id="62"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grpSp>
        <p:nvGrpSpPr>
          <p:cNvPr id="64" name="Groupe 63">
            <a:extLst>
              <a:ext uri="{FF2B5EF4-FFF2-40B4-BE49-F238E27FC236}">
                <a16:creationId xmlns:a16="http://schemas.microsoft.com/office/drawing/2014/main" id="{D59D82E3-FB8E-4734-AAB9-072963B764F6}"/>
              </a:ext>
            </a:extLst>
          </p:cNvPr>
          <p:cNvGrpSpPr/>
          <p:nvPr/>
        </p:nvGrpSpPr>
        <p:grpSpPr>
          <a:xfrm>
            <a:off x="7562839" y="5448312"/>
            <a:ext cx="247648" cy="762001"/>
            <a:chOff x="5133977" y="4176712"/>
            <a:chExt cx="247648" cy="762001"/>
          </a:xfrm>
        </p:grpSpPr>
        <p:sp>
          <p:nvSpPr>
            <p:cNvPr id="65" name="Triangle isocèle 64">
              <a:extLst>
                <a:ext uri="{FF2B5EF4-FFF2-40B4-BE49-F238E27FC236}">
                  <a16:creationId xmlns:a16="http://schemas.microsoft.com/office/drawing/2014/main" id="{4B5FD06B-7EA0-4032-85C5-3377DB78E197}"/>
                </a:ext>
              </a:extLst>
            </p:cNvPr>
            <p:cNvSpPr/>
            <p:nvPr/>
          </p:nvSpPr>
          <p:spPr>
            <a:xfrm>
              <a:off x="5133977" y="4176712"/>
              <a:ext cx="247648" cy="538163"/>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droit 65">
              <a:extLst>
                <a:ext uri="{FF2B5EF4-FFF2-40B4-BE49-F238E27FC236}">
                  <a16:creationId xmlns:a16="http://schemas.microsoft.com/office/drawing/2014/main" id="{F2D7EB54-30D7-4635-A764-B138D97DF9E0}"/>
                </a:ext>
              </a:extLst>
            </p:cNvPr>
            <p:cNvCxnSpPr>
              <a:cxnSpLocks/>
              <a:stCxn id="65" idx="3"/>
            </p:cNvCxnSpPr>
            <p:nvPr/>
          </p:nvCxnSpPr>
          <p:spPr>
            <a:xfrm>
              <a:off x="5257801" y="4714875"/>
              <a:ext cx="0" cy="223838"/>
            </a:xfrm>
            <a:prstGeom prst="line">
              <a:avLst/>
            </a:prstGeom>
            <a:ln>
              <a:solidFill>
                <a:srgbClr val="00B050"/>
              </a:solidFill>
            </a:ln>
          </p:spPr>
          <p:style>
            <a:lnRef idx="3">
              <a:schemeClr val="dk1"/>
            </a:lnRef>
            <a:fillRef idx="0">
              <a:schemeClr val="dk1"/>
            </a:fillRef>
            <a:effectRef idx="2">
              <a:schemeClr val="dk1"/>
            </a:effectRef>
            <a:fontRef idx="minor">
              <a:schemeClr val="tx1"/>
            </a:fontRef>
          </p:style>
        </p:cxnSp>
      </p:grpSp>
      <p:cxnSp>
        <p:nvCxnSpPr>
          <p:cNvPr id="68" name="Connecteur droit 67">
            <a:extLst>
              <a:ext uri="{FF2B5EF4-FFF2-40B4-BE49-F238E27FC236}">
                <a16:creationId xmlns:a16="http://schemas.microsoft.com/office/drawing/2014/main" id="{1D9E5298-EB7B-4D9A-97FA-3D723656F446}"/>
              </a:ext>
            </a:extLst>
          </p:cNvPr>
          <p:cNvCxnSpPr>
            <a:cxnSpLocks/>
          </p:cNvCxnSpPr>
          <p:nvPr/>
        </p:nvCxnSpPr>
        <p:spPr>
          <a:xfrm>
            <a:off x="7662864" y="3907631"/>
            <a:ext cx="0" cy="1159667"/>
          </a:xfrm>
          <a:prstGeom prst="line">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70" name="Connecteur droit 69">
            <a:extLst>
              <a:ext uri="{FF2B5EF4-FFF2-40B4-BE49-F238E27FC236}">
                <a16:creationId xmlns:a16="http://schemas.microsoft.com/office/drawing/2014/main" id="{2D48444B-14A3-405A-A9EB-03005C59021B}"/>
              </a:ext>
            </a:extLst>
          </p:cNvPr>
          <p:cNvCxnSpPr>
            <a:cxnSpLocks/>
          </p:cNvCxnSpPr>
          <p:nvPr/>
        </p:nvCxnSpPr>
        <p:spPr>
          <a:xfrm>
            <a:off x="6083288" y="5191124"/>
            <a:ext cx="0" cy="1159667"/>
          </a:xfrm>
          <a:prstGeom prst="line">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sp>
        <p:nvSpPr>
          <p:cNvPr id="71" name="ZoneTexte 70">
            <a:extLst>
              <a:ext uri="{FF2B5EF4-FFF2-40B4-BE49-F238E27FC236}">
                <a16:creationId xmlns:a16="http://schemas.microsoft.com/office/drawing/2014/main" id="{F39E4C69-8946-44C5-AEE9-0ACBD0E1DC39}"/>
              </a:ext>
            </a:extLst>
          </p:cNvPr>
          <p:cNvSpPr txBox="1"/>
          <p:nvPr/>
        </p:nvSpPr>
        <p:spPr>
          <a:xfrm>
            <a:off x="7146472" y="3621524"/>
            <a:ext cx="1032783" cy="276999"/>
          </a:xfrm>
          <a:prstGeom prst="rect">
            <a:avLst/>
          </a:prstGeom>
          <a:noFill/>
        </p:spPr>
        <p:txBody>
          <a:bodyPr wrap="none" rtlCol="0">
            <a:spAutoFit/>
          </a:bodyPr>
          <a:lstStyle/>
          <a:p>
            <a:r>
              <a:rPr lang="fr-FR" sz="1200" i="1" dirty="0"/>
              <a:t>Mise au point</a:t>
            </a:r>
          </a:p>
        </p:txBody>
      </p:sp>
      <p:sp>
        <p:nvSpPr>
          <p:cNvPr id="72" name="ZoneTexte 71">
            <a:extLst>
              <a:ext uri="{FF2B5EF4-FFF2-40B4-BE49-F238E27FC236}">
                <a16:creationId xmlns:a16="http://schemas.microsoft.com/office/drawing/2014/main" id="{987847BE-93CC-4D22-AD3E-03E09E227F0C}"/>
              </a:ext>
            </a:extLst>
          </p:cNvPr>
          <p:cNvSpPr txBox="1"/>
          <p:nvPr/>
        </p:nvSpPr>
        <p:spPr>
          <a:xfrm>
            <a:off x="5543096" y="4987135"/>
            <a:ext cx="1032783" cy="276999"/>
          </a:xfrm>
          <a:prstGeom prst="rect">
            <a:avLst/>
          </a:prstGeom>
          <a:noFill/>
        </p:spPr>
        <p:txBody>
          <a:bodyPr wrap="none" rtlCol="0">
            <a:spAutoFit/>
          </a:bodyPr>
          <a:lstStyle/>
          <a:p>
            <a:r>
              <a:rPr lang="fr-FR" sz="1200" i="1" dirty="0"/>
              <a:t>Mise au point</a:t>
            </a:r>
          </a:p>
        </p:txBody>
      </p:sp>
      <p:sp>
        <p:nvSpPr>
          <p:cNvPr id="74" name="Accolade fermante 73">
            <a:extLst>
              <a:ext uri="{FF2B5EF4-FFF2-40B4-BE49-F238E27FC236}">
                <a16:creationId xmlns:a16="http://schemas.microsoft.com/office/drawing/2014/main" id="{64B8F0E2-52EF-4F6E-8587-E6322B658399}"/>
              </a:ext>
            </a:extLst>
          </p:cNvPr>
          <p:cNvSpPr/>
          <p:nvPr/>
        </p:nvSpPr>
        <p:spPr>
          <a:xfrm rot="5400000">
            <a:off x="7197847" y="4602292"/>
            <a:ext cx="189695" cy="987971"/>
          </a:xfrm>
          <a:prstGeom prst="rightBrace">
            <a:avLst>
              <a:gd name="adj1" fmla="val 8333"/>
              <a:gd name="adj2" fmla="val 49518"/>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fr-FR"/>
          </a:p>
        </p:txBody>
      </p:sp>
      <p:sp>
        <p:nvSpPr>
          <p:cNvPr id="75" name="Accolade fermante 74">
            <a:extLst>
              <a:ext uri="{FF2B5EF4-FFF2-40B4-BE49-F238E27FC236}">
                <a16:creationId xmlns:a16="http://schemas.microsoft.com/office/drawing/2014/main" id="{5040745E-C221-4033-B4DF-A4FA59BFD4F0}"/>
              </a:ext>
            </a:extLst>
          </p:cNvPr>
          <p:cNvSpPr/>
          <p:nvPr/>
        </p:nvSpPr>
        <p:spPr>
          <a:xfrm rot="5400000">
            <a:off x="6389279" y="5094681"/>
            <a:ext cx="189695" cy="2652702"/>
          </a:xfrm>
          <a:prstGeom prst="rightBrace">
            <a:avLst>
              <a:gd name="adj1" fmla="val 8333"/>
              <a:gd name="adj2" fmla="val 49518"/>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fr-FR"/>
          </a:p>
        </p:txBody>
      </p:sp>
      <p:sp>
        <p:nvSpPr>
          <p:cNvPr id="76" name="ZoneTexte 75">
            <a:extLst>
              <a:ext uri="{FF2B5EF4-FFF2-40B4-BE49-F238E27FC236}">
                <a16:creationId xmlns:a16="http://schemas.microsoft.com/office/drawing/2014/main" id="{EDF68FE5-94A0-4998-8EE2-784AF2B94347}"/>
              </a:ext>
            </a:extLst>
          </p:cNvPr>
          <p:cNvSpPr txBox="1"/>
          <p:nvPr/>
        </p:nvSpPr>
        <p:spPr>
          <a:xfrm>
            <a:off x="7783259" y="4935171"/>
            <a:ext cx="845552" cy="276999"/>
          </a:xfrm>
          <a:prstGeom prst="rect">
            <a:avLst/>
          </a:prstGeom>
          <a:noFill/>
        </p:spPr>
        <p:txBody>
          <a:bodyPr wrap="none" rtlCol="0">
            <a:spAutoFit/>
          </a:bodyPr>
          <a:lstStyle/>
          <a:p>
            <a:r>
              <a:rPr lang="fr-FR" sz="1200" i="1" dirty="0"/>
              <a:t>Zone nette</a:t>
            </a:r>
          </a:p>
        </p:txBody>
      </p:sp>
      <p:sp>
        <p:nvSpPr>
          <p:cNvPr id="77" name="ZoneTexte 76">
            <a:extLst>
              <a:ext uri="{FF2B5EF4-FFF2-40B4-BE49-F238E27FC236}">
                <a16:creationId xmlns:a16="http://schemas.microsoft.com/office/drawing/2014/main" id="{B82AD1D2-2B60-4A09-BAC0-732382AE2038}"/>
              </a:ext>
            </a:extLst>
          </p:cNvPr>
          <p:cNvSpPr txBox="1"/>
          <p:nvPr/>
        </p:nvSpPr>
        <p:spPr>
          <a:xfrm>
            <a:off x="7828520" y="6228189"/>
            <a:ext cx="845552" cy="276999"/>
          </a:xfrm>
          <a:prstGeom prst="rect">
            <a:avLst/>
          </a:prstGeom>
          <a:noFill/>
        </p:spPr>
        <p:txBody>
          <a:bodyPr wrap="none" rtlCol="0">
            <a:spAutoFit/>
          </a:bodyPr>
          <a:lstStyle/>
          <a:p>
            <a:r>
              <a:rPr lang="fr-FR" sz="1200" i="1" dirty="0"/>
              <a:t>Zone nette</a:t>
            </a:r>
          </a:p>
        </p:txBody>
      </p:sp>
    </p:spTree>
    <p:extLst>
      <p:ext uri="{BB962C8B-B14F-4D97-AF65-F5344CB8AC3E}">
        <p14:creationId xmlns:p14="http://schemas.microsoft.com/office/powerpoint/2010/main" val="259506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91E8DD4-13BA-40AB-8096-30869D826AAB}"/>
              </a:ext>
            </a:extLst>
          </p:cNvPr>
          <p:cNvSpPr txBox="1"/>
          <p:nvPr/>
        </p:nvSpPr>
        <p:spPr>
          <a:xfrm>
            <a:off x="663389" y="843677"/>
            <a:ext cx="7261412" cy="5355312"/>
          </a:xfrm>
          <a:prstGeom prst="rect">
            <a:avLst/>
          </a:prstGeom>
          <a:noFill/>
        </p:spPr>
        <p:txBody>
          <a:bodyPr wrap="square" rtlCol="0">
            <a:spAutoFit/>
          </a:bodyPr>
          <a:lstStyle/>
          <a:p>
            <a:r>
              <a:rPr lang="fr-FR" b="1" dirty="0"/>
              <a:t>Choix du diaphragme :</a:t>
            </a:r>
          </a:p>
          <a:p>
            <a:endParaRPr lang="fr-FR" dirty="0"/>
          </a:p>
          <a:p>
            <a:r>
              <a:rPr lang="fr-FR" dirty="0"/>
              <a:t>Plus le diaphragme est fermé (</a:t>
            </a:r>
            <a:r>
              <a:rPr lang="fr-FR" i="1" dirty="0"/>
              <a:t>f:</a:t>
            </a:r>
            <a:r>
              <a:rPr lang="fr-FR" dirty="0"/>
              <a:t> grand) plus la profondeur de champs sera grande.</a:t>
            </a:r>
          </a:p>
          <a:p>
            <a:endParaRPr lang="fr-FR" dirty="0"/>
          </a:p>
          <a:p>
            <a:r>
              <a:rPr lang="fr-FR" b="1" dirty="0"/>
              <a:t>Applications: </a:t>
            </a:r>
          </a:p>
          <a:p>
            <a:endParaRPr lang="fr-FR" dirty="0"/>
          </a:p>
          <a:p>
            <a:r>
              <a:rPr lang="fr-FR" dirty="0"/>
              <a:t>	</a:t>
            </a:r>
            <a:r>
              <a:rPr lang="fr-FR" u="sng" dirty="0"/>
              <a:t>Paysage :</a:t>
            </a:r>
          </a:p>
          <a:p>
            <a:r>
              <a:rPr lang="fr-FR" dirty="0"/>
              <a:t>	Fermer le diaphragme </a:t>
            </a:r>
            <a:r>
              <a:rPr lang="fr-FR" i="1" dirty="0"/>
              <a:t>f:</a:t>
            </a:r>
            <a:r>
              <a:rPr lang="fr-FR" dirty="0"/>
              <a:t> 11, 22, autre</a:t>
            </a:r>
          </a:p>
          <a:p>
            <a:pPr marL="447675"/>
            <a:r>
              <a:rPr lang="fr-FR" dirty="0"/>
              <a:t>	</a:t>
            </a:r>
            <a:r>
              <a:rPr lang="fr-FR" dirty="0">
                <a:solidFill>
                  <a:srgbClr val="FF0000"/>
                </a:solidFill>
              </a:rPr>
              <a:t>Attention plus le diaphragme est fermé plus la vitesse diminue pour compenser le manque de lumière enregistrée par le capteur. </a:t>
            </a:r>
          </a:p>
          <a:p>
            <a:endParaRPr lang="fr-FR" dirty="0"/>
          </a:p>
          <a:p>
            <a:r>
              <a:rPr lang="fr-FR" dirty="0"/>
              <a:t>	</a:t>
            </a:r>
            <a:r>
              <a:rPr lang="fr-FR" u="sng" dirty="0"/>
              <a:t>Photo de rue :</a:t>
            </a:r>
          </a:p>
          <a:p>
            <a:pPr marL="447675"/>
            <a:r>
              <a:rPr lang="fr-FR" dirty="0"/>
              <a:t>	Prérégler la distance de mise au point et la profondeur de champs permet d’être plus réactif sur le terrain (mise au point manuelle, priorité à l’ouverture), on a plus qu’à se concentrer sur le cadrage et le sujet. </a:t>
            </a:r>
          </a:p>
          <a:p>
            <a:pPr marL="447675"/>
            <a:endParaRPr lang="fr-FR" dirty="0"/>
          </a:p>
          <a:p>
            <a:pPr marL="447675"/>
            <a:endParaRPr lang="fr-FR" dirty="0"/>
          </a:p>
        </p:txBody>
      </p:sp>
    </p:spTree>
    <p:extLst>
      <p:ext uri="{BB962C8B-B14F-4D97-AF65-F5344CB8AC3E}">
        <p14:creationId xmlns:p14="http://schemas.microsoft.com/office/powerpoint/2010/main" val="1119854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E039B31-56BB-4A5A-9E6C-F82B68CFFEAB}"/>
              </a:ext>
            </a:extLst>
          </p:cNvPr>
          <p:cNvSpPr txBox="1"/>
          <p:nvPr/>
        </p:nvSpPr>
        <p:spPr>
          <a:xfrm>
            <a:off x="634481" y="793102"/>
            <a:ext cx="8080311" cy="5447645"/>
          </a:xfrm>
          <a:prstGeom prst="rect">
            <a:avLst/>
          </a:prstGeom>
          <a:noFill/>
        </p:spPr>
        <p:txBody>
          <a:bodyPr wrap="square" rtlCol="0">
            <a:spAutoFit/>
          </a:bodyPr>
          <a:lstStyle/>
          <a:p>
            <a:r>
              <a:rPr lang="fr-FR" sz="2400" b="1" dirty="0"/>
              <a:t>Le focus </a:t>
            </a:r>
            <a:r>
              <a:rPr lang="fr-FR" sz="2400" b="1" dirty="0" err="1"/>
              <a:t>stacking</a:t>
            </a:r>
            <a:endParaRPr lang="fr-FR" sz="2400" b="1" dirty="0"/>
          </a:p>
          <a:p>
            <a:endParaRPr lang="fr-FR" dirty="0"/>
          </a:p>
          <a:p>
            <a:r>
              <a:rPr lang="fr-FR" dirty="0"/>
              <a:t>D’une façon numérique, il est possible d’accroitre la zone de netteté dans une image.</a:t>
            </a:r>
          </a:p>
          <a:p>
            <a:r>
              <a:rPr lang="fr-FR" dirty="0"/>
              <a:t>Cela est possible à la prise de vue pour certains appareils photos.</a:t>
            </a:r>
          </a:p>
          <a:p>
            <a:endParaRPr lang="fr-FR" dirty="0"/>
          </a:p>
          <a:p>
            <a:r>
              <a:rPr lang="fr-FR" dirty="0"/>
              <a:t>Réalisation:</a:t>
            </a:r>
          </a:p>
          <a:p>
            <a:r>
              <a:rPr lang="fr-FR" dirty="0"/>
              <a:t>On prend une série d’images à des distances de mise au point différentes mais en faisant en sorte que les limites de netteté se chevauchent.</a:t>
            </a:r>
          </a:p>
          <a:p>
            <a:r>
              <a:rPr lang="fr-FR" dirty="0"/>
              <a:t>Le logiciel récupère pour chaque photos les zones nettes et les assemblent pour reconstituer une image avec une grande profondeur de champs.</a:t>
            </a:r>
          </a:p>
          <a:p>
            <a:endParaRPr lang="fr-FR" dirty="0"/>
          </a:p>
          <a:p>
            <a:r>
              <a:rPr lang="fr-FR" dirty="0"/>
              <a:t>Logiciels:</a:t>
            </a:r>
          </a:p>
          <a:p>
            <a:r>
              <a:rPr lang="fr-FR" dirty="0"/>
              <a:t>	- Photoshop</a:t>
            </a:r>
          </a:p>
          <a:p>
            <a:r>
              <a:rPr lang="fr-FR" dirty="0"/>
              <a:t>	- Combine ZP</a:t>
            </a:r>
          </a:p>
          <a:p>
            <a:r>
              <a:rPr lang="fr-FR" dirty="0"/>
              <a:t>	- </a:t>
            </a:r>
            <a:r>
              <a:rPr lang="fr-FR" dirty="0" err="1"/>
              <a:t>Helicon</a:t>
            </a:r>
            <a:r>
              <a:rPr lang="fr-FR" dirty="0"/>
              <a:t> Focus</a:t>
            </a:r>
          </a:p>
          <a:p>
            <a:r>
              <a:rPr lang="fr-FR" dirty="0"/>
              <a:t>	- </a:t>
            </a:r>
            <a:r>
              <a:rPr lang="fr-FR" dirty="0" err="1"/>
              <a:t>Zeren</a:t>
            </a:r>
            <a:r>
              <a:rPr lang="fr-FR" dirty="0"/>
              <a:t> stacker</a:t>
            </a:r>
          </a:p>
          <a:p>
            <a:r>
              <a:rPr lang="fr-FR" dirty="0"/>
              <a:t>	- …</a:t>
            </a:r>
          </a:p>
          <a:p>
            <a:r>
              <a:rPr lang="fr-FR" dirty="0"/>
              <a:t>	- Appareil photo récent Canon 90D, Séries Z Nikon ou R Canon, …</a:t>
            </a:r>
          </a:p>
          <a:p>
            <a:endParaRPr lang="fr-FR" dirty="0"/>
          </a:p>
        </p:txBody>
      </p:sp>
    </p:spTree>
    <p:extLst>
      <p:ext uri="{BB962C8B-B14F-4D97-AF65-F5344CB8AC3E}">
        <p14:creationId xmlns:p14="http://schemas.microsoft.com/office/powerpoint/2010/main" val="2462825427"/>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186</TotalTime>
  <Words>875</Words>
  <Application>Microsoft Office PowerPoint</Application>
  <PresentationFormat>Affichage à l'écran (4:3)</PresentationFormat>
  <Paragraphs>107</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Calibri</vt:lpstr>
      <vt:lpstr>Calibri Light</vt:lpstr>
      <vt:lpstr>Thème Office</vt:lpstr>
      <vt:lpstr>La mise au point en photographie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mise au point en photographie</dc:title>
  <dc:creator>jean-</dc:creator>
  <cp:lastModifiedBy>jean-</cp:lastModifiedBy>
  <cp:revision>19</cp:revision>
  <dcterms:created xsi:type="dcterms:W3CDTF">2024-06-05T08:56:18Z</dcterms:created>
  <dcterms:modified xsi:type="dcterms:W3CDTF">2024-06-05T18:54:14Z</dcterms:modified>
</cp:coreProperties>
</file>