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57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82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2265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14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285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02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592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3460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14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05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673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88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15D2D-AB02-4009-877E-0AB79F069508}" type="datetimeFigureOut">
              <a:rPr lang="fr-FR" smtClean="0"/>
              <a:t>07/10/2024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D391A-A9B5-4C2E-AC76-2DED00C494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03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42FF02-3ADE-4AC8-AB19-293F627ED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091681"/>
            <a:ext cx="7772400" cy="1821122"/>
          </a:xfrm>
        </p:spPr>
        <p:txBody>
          <a:bodyPr/>
          <a:lstStyle/>
          <a:p>
            <a:r>
              <a:rPr lang="fr-FR" b="1" dirty="0"/>
              <a:t>Le post-traitement en photo numérique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FA2F0D-06CD-479C-9901-D811061C90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20" y="3602038"/>
            <a:ext cx="2880360" cy="288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51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07A3D4B-3F05-4C34-BC9B-1E88A3D68FA3}"/>
              </a:ext>
            </a:extLst>
          </p:cNvPr>
          <p:cNvSpPr txBox="1"/>
          <p:nvPr/>
        </p:nvSpPr>
        <p:spPr>
          <a:xfrm>
            <a:off x="755779" y="793102"/>
            <a:ext cx="774440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10. Application d'effets créatifs :</a:t>
            </a:r>
          </a:p>
          <a:p>
            <a:pPr marL="447675" indent="-177800" algn="just"/>
            <a:r>
              <a:rPr lang="fr-FR" dirty="0"/>
              <a:t>-	Pourquoi ? : Pour donner à la photo un style personnel ou artistique unique.</a:t>
            </a:r>
          </a:p>
          <a:p>
            <a:pPr marL="447675" indent="-177800" algn="just">
              <a:buFontTx/>
              <a:buChar char="-"/>
            </a:pPr>
            <a:r>
              <a:rPr lang="fr-FR" dirty="0"/>
              <a:t>Comment ? : Appliquer des filtres, ajuster les teintes ou ajouter des effets spéciaux comme le vignetage (coins sombres), le virage partiel, ou des effets de flou pour concentrer l’attention sur un sujet.</a:t>
            </a:r>
          </a:p>
          <a:p>
            <a:pPr marL="555625" indent="-285750" algn="just">
              <a:buFontTx/>
              <a:buChar char="-"/>
            </a:pPr>
            <a:endParaRPr lang="fr-FR" dirty="0"/>
          </a:p>
          <a:p>
            <a:pPr algn="just"/>
            <a:r>
              <a:rPr lang="fr-FR" b="1" dirty="0"/>
              <a:t>11. Réglage des détails et de la texture :</a:t>
            </a:r>
          </a:p>
          <a:p>
            <a:pPr marL="447675" indent="-177800" algn="just"/>
            <a:r>
              <a:rPr lang="fr-FR" dirty="0"/>
              <a:t>-	</a:t>
            </a:r>
            <a:r>
              <a:rPr lang="fr-FR" i="1" dirty="0"/>
              <a:t>Pourquoi ? : </a:t>
            </a:r>
            <a:r>
              <a:rPr lang="fr-FR" dirty="0"/>
              <a:t>Pour sublimer les détails fins ou créer un effet artistique, par exemple en accentuant ou en adoucissant certaines textures.</a:t>
            </a:r>
          </a:p>
          <a:p>
            <a:pPr marL="447675" indent="-177800" algn="just">
              <a:buFontTx/>
              <a:buChar char="-"/>
            </a:pPr>
            <a:r>
              <a:rPr lang="fr-FR" i="1" dirty="0"/>
              <a:t>Comment ? : </a:t>
            </a:r>
            <a:r>
              <a:rPr lang="fr-FR" dirty="0"/>
              <a:t>Appliquer un renforcement de la texture ou de la définition.</a:t>
            </a:r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algn="just"/>
            <a:r>
              <a:rPr lang="fr-FR" dirty="0"/>
              <a:t>En combinant ces étapes de post-traitement de manière subtile, une photo brute peut être transformée en une image visuellement impressionnante tout en lui conservant son naturel.</a:t>
            </a:r>
          </a:p>
        </p:txBody>
      </p:sp>
    </p:spTree>
    <p:extLst>
      <p:ext uri="{BB962C8B-B14F-4D97-AF65-F5344CB8AC3E}">
        <p14:creationId xmlns:p14="http://schemas.microsoft.com/office/powerpoint/2010/main" val="392378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8BFD21F-D8FE-4D21-897D-2B4289A3AD82}"/>
              </a:ext>
            </a:extLst>
          </p:cNvPr>
          <p:cNvSpPr txBox="1"/>
          <p:nvPr/>
        </p:nvSpPr>
        <p:spPr>
          <a:xfrm>
            <a:off x="1073020" y="839755"/>
            <a:ext cx="1850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Définition 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4F3BC3-2432-4FFC-9F89-514CB831BC8F}"/>
              </a:ext>
            </a:extLst>
          </p:cNvPr>
          <p:cNvSpPr txBox="1"/>
          <p:nvPr/>
        </p:nvSpPr>
        <p:spPr>
          <a:xfrm>
            <a:off x="937727" y="1642188"/>
            <a:ext cx="6993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Le post-traitement en photographie numérique désigne l'ensemble des techniques appliquées aux images après leur prise de vue pour améliorer ou modifier certaines de leurs caractéristiques.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Cela correspond au terme « développement » utilisé en photographie argentique.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Le post-traitement permet de corriger ou d'améliorer plusieurs éléments d'une photo.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 Il est souvent réalisé à l'aide de logiciels comme Adobe Lightroom, Photoshop, Capture One, ou des applications similaires.</a:t>
            </a:r>
          </a:p>
          <a:p>
            <a:pPr algn="just"/>
            <a:endParaRPr lang="fr-FR" dirty="0"/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6349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5062F1B-D059-47AB-A407-3DB5003AD752}"/>
              </a:ext>
            </a:extLst>
          </p:cNvPr>
          <p:cNvSpPr txBox="1"/>
          <p:nvPr/>
        </p:nvSpPr>
        <p:spPr>
          <a:xfrm>
            <a:off x="191277" y="25360"/>
            <a:ext cx="876144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/>
              <a:t>Le post-traitement permet d’agir sur:</a:t>
            </a:r>
          </a:p>
          <a:p>
            <a:pPr algn="just"/>
            <a:endParaRPr lang="fr-FR" dirty="0"/>
          </a:p>
          <a:p>
            <a:pPr marL="342900" indent="-342900" algn="just">
              <a:buAutoNum type="arabicPeriod"/>
            </a:pPr>
            <a:r>
              <a:rPr lang="fr-FR" b="1" dirty="0"/>
              <a:t>Correction de l'exposition :</a:t>
            </a:r>
            <a:r>
              <a:rPr lang="fr-FR" dirty="0"/>
              <a:t> Ajuster la luminosité ou les zones d'ombres d'une image pour mieux équilibrer la lumière.</a:t>
            </a:r>
          </a:p>
          <a:p>
            <a:pPr marL="342900" indent="-342900" algn="just">
              <a:buAutoNum type="arabicPeriod"/>
            </a:pPr>
            <a:endParaRPr lang="fr-FR" dirty="0"/>
          </a:p>
          <a:p>
            <a:pPr marL="354013" indent="-354013" algn="just">
              <a:tabLst>
                <a:tab pos="354013" algn="l"/>
              </a:tabLst>
            </a:pPr>
            <a:r>
              <a:rPr lang="fr-FR" b="1" dirty="0"/>
              <a:t>2.	Balance des blancs : </a:t>
            </a:r>
            <a:r>
              <a:rPr lang="fr-FR" dirty="0"/>
              <a:t>Corriger les dominantes de couleur pour que les couleurs de la photo soient plus fidèles à la réalité.</a:t>
            </a:r>
          </a:p>
          <a:p>
            <a:pPr algn="just"/>
            <a:endParaRPr lang="fr-FR" dirty="0"/>
          </a:p>
          <a:p>
            <a:pPr marL="354013" indent="-354013" algn="just">
              <a:tabLst>
                <a:tab pos="354013" algn="l"/>
              </a:tabLst>
            </a:pPr>
            <a:r>
              <a:rPr lang="fr-FR" b="1" dirty="0"/>
              <a:t>3.	Contraste et saturation : </a:t>
            </a:r>
            <a:r>
              <a:rPr lang="fr-FR" dirty="0"/>
              <a:t>Modifier le contraste pour rendre les zones claires plus éclatantes et les zones sombres plus profondes, ou ajuster la saturation pour rendre les couleurs plus vives ou plus neutres.</a:t>
            </a:r>
          </a:p>
          <a:p>
            <a:pPr algn="just"/>
            <a:endParaRPr lang="fr-FR" dirty="0"/>
          </a:p>
          <a:p>
            <a:pPr algn="just">
              <a:tabLst>
                <a:tab pos="354013" algn="l"/>
              </a:tabLst>
            </a:pPr>
            <a:r>
              <a:rPr lang="fr-FR" b="1" dirty="0"/>
              <a:t>4.	Recadrage : </a:t>
            </a:r>
            <a:r>
              <a:rPr lang="fr-FR" dirty="0"/>
              <a:t>Ajuster la composition de l'image en la coupant ou en modifiant son cadre.</a:t>
            </a:r>
          </a:p>
          <a:p>
            <a:pPr algn="just"/>
            <a:endParaRPr lang="fr-FR" dirty="0"/>
          </a:p>
          <a:p>
            <a:pPr marL="354013" indent="-354013" algn="just">
              <a:tabLst>
                <a:tab pos="354013" algn="l"/>
              </a:tabLst>
            </a:pPr>
            <a:r>
              <a:rPr lang="fr-FR" b="1" dirty="0"/>
              <a:t>5.	Réduction du bruit : </a:t>
            </a:r>
            <a:r>
              <a:rPr lang="fr-FR" dirty="0"/>
              <a:t>Atténuer le bruit numérique (souvent visible dans les zones sombres ou en cas de haute sensibilité ISO).</a:t>
            </a:r>
          </a:p>
          <a:p>
            <a:pPr algn="just"/>
            <a:endParaRPr lang="fr-FR" dirty="0"/>
          </a:p>
          <a:p>
            <a:pPr algn="just">
              <a:tabLst>
                <a:tab pos="354013" algn="l"/>
              </a:tabLst>
            </a:pPr>
            <a:r>
              <a:rPr lang="fr-FR" b="1" dirty="0"/>
              <a:t>6.	Amélioration de la netteté : </a:t>
            </a:r>
            <a:r>
              <a:rPr lang="fr-FR" dirty="0"/>
              <a:t>Accentuer les détails pour rendre l'image plus nette.</a:t>
            </a:r>
          </a:p>
          <a:p>
            <a:pPr algn="just"/>
            <a:endParaRPr lang="fr-FR" dirty="0"/>
          </a:p>
          <a:p>
            <a:pPr marL="354013" indent="-354013" algn="just">
              <a:tabLst>
                <a:tab pos="354013" algn="l"/>
              </a:tabLst>
            </a:pPr>
            <a:r>
              <a:rPr lang="fr-FR" b="1" dirty="0"/>
              <a:t>7.	Retouche : </a:t>
            </a:r>
            <a:r>
              <a:rPr lang="fr-FR" dirty="0"/>
              <a:t>Modifier ou supprimer des éléments indésirables, ou lisser la peau dans les portraits, par exemple.</a:t>
            </a:r>
          </a:p>
          <a:p>
            <a:pPr algn="just"/>
            <a:endParaRPr lang="fr-FR" dirty="0"/>
          </a:p>
          <a:p>
            <a:pPr marL="354013" indent="-354013" algn="just"/>
            <a:r>
              <a:rPr lang="fr-FR" b="1" dirty="0"/>
              <a:t>8.	Effets créatifs : </a:t>
            </a:r>
            <a:r>
              <a:rPr lang="fr-FR" dirty="0"/>
              <a:t>Appliquer des filtres, des virages colorimétriques, ou des effets artistiques pour créer un style particulier.</a:t>
            </a:r>
          </a:p>
        </p:txBody>
      </p:sp>
    </p:spTree>
    <p:extLst>
      <p:ext uri="{BB962C8B-B14F-4D97-AF65-F5344CB8AC3E}">
        <p14:creationId xmlns:p14="http://schemas.microsoft.com/office/powerpoint/2010/main" val="3441918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9BE90B-3258-4B57-BC12-CD27A5DCA4A2}"/>
              </a:ext>
            </a:extLst>
          </p:cNvPr>
          <p:cNvSpPr txBox="1"/>
          <p:nvPr/>
        </p:nvSpPr>
        <p:spPr>
          <a:xfrm>
            <a:off x="783771" y="466531"/>
            <a:ext cx="3647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Format des fichiers images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1CA169-386C-47D3-859B-25CAB2EE977F}"/>
              </a:ext>
            </a:extLst>
          </p:cNvPr>
          <p:cNvSpPr txBox="1"/>
          <p:nvPr/>
        </p:nvSpPr>
        <p:spPr>
          <a:xfrm>
            <a:off x="783771" y="1021502"/>
            <a:ext cx="75764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Le RAW :</a:t>
            </a:r>
          </a:p>
          <a:p>
            <a:pPr algn="just"/>
            <a:r>
              <a:rPr lang="fr-FR" dirty="0"/>
              <a:t>	Format natif généré par le capteur (CR2, NEF, NRW, ARW, PEF, .</a:t>
            </a:r>
          </a:p>
          <a:p>
            <a:pPr marL="447675" algn="just"/>
            <a:r>
              <a:rPr lang="fr-FR" dirty="0"/>
              <a:t>	Il contient les informations sur l’image ainsi que les réglages sélectionnés lors de la prise de vue dans un fichier annexé à l’image.</a:t>
            </a:r>
          </a:p>
          <a:p>
            <a:pPr marL="447675" algn="just"/>
            <a:r>
              <a:rPr lang="fr-FR" dirty="0"/>
              <a:t>Il est spécifique à chaque marque d’appareil photo (</a:t>
            </a:r>
            <a:r>
              <a:rPr lang="fr-FR" i="1" dirty="0"/>
              <a:t>format propriétaire</a:t>
            </a:r>
            <a:r>
              <a:rPr lang="fr-FR" dirty="0"/>
              <a:t>)</a:t>
            </a:r>
          </a:p>
          <a:p>
            <a:pPr marL="447675" algn="just"/>
            <a:r>
              <a:rPr lang="fr-FR" dirty="0"/>
              <a:t>Fichier non compressé (lourd), il laisse une grande latitude pour le post-traitement.</a:t>
            </a:r>
          </a:p>
          <a:p>
            <a:pPr marL="447675" algn="just"/>
            <a:r>
              <a:rPr lang="fr-FR" dirty="0"/>
              <a:t>Format recommandé pour la prise de vue.</a:t>
            </a:r>
          </a:p>
          <a:p>
            <a:pPr marL="447675" algn="just"/>
            <a:endParaRPr lang="fr-FR" dirty="0"/>
          </a:p>
          <a:p>
            <a:pPr algn="just"/>
            <a:r>
              <a:rPr lang="fr-FR" b="1" dirty="0"/>
              <a:t>Le JPEG :</a:t>
            </a:r>
          </a:p>
          <a:p>
            <a:pPr marL="447675" algn="just"/>
            <a:r>
              <a:rPr lang="fr-FR" dirty="0"/>
              <a:t>	Format compressé (moins lourd) ayant intégré tous les traitements sélectionné lors de la prise de vue.</a:t>
            </a:r>
          </a:p>
          <a:p>
            <a:pPr marL="447675" algn="just"/>
            <a:r>
              <a:rPr lang="fr-FR" dirty="0"/>
              <a:t>Lors du poste traitement, il laisse moins de latitude de traitement pour améliorer l’image.</a:t>
            </a:r>
          </a:p>
          <a:p>
            <a:pPr marL="447675" algn="just"/>
            <a:r>
              <a:rPr lang="fr-FR" dirty="0"/>
              <a:t>Risque d’introduire des artéfacts lors de série de d’ouvertures et sauvegardes successifs.</a:t>
            </a:r>
          </a:p>
          <a:p>
            <a:pPr marL="447675" algn="just"/>
            <a:endParaRPr lang="fr-FR" dirty="0"/>
          </a:p>
          <a:p>
            <a:pPr algn="just" defTabSz="447675"/>
            <a:r>
              <a:rPr lang="fr-FR" b="1" dirty="0"/>
              <a:t>Le TIFF :</a:t>
            </a:r>
          </a:p>
          <a:p>
            <a:pPr marL="447675" algn="just" defTabSz="447675"/>
            <a:r>
              <a:rPr lang="fr-FR" dirty="0"/>
              <a:t>Format d’image ne contenant que les données de la photo (lourd).</a:t>
            </a:r>
          </a:p>
          <a:p>
            <a:pPr marL="447675" algn="just" defTabSz="447675"/>
            <a:r>
              <a:rPr lang="fr-FR" dirty="0"/>
              <a:t>Utilisé par beaucoup de logiciel de traitement d’image.</a:t>
            </a:r>
          </a:p>
        </p:txBody>
      </p:sp>
    </p:spTree>
    <p:extLst>
      <p:ext uri="{BB962C8B-B14F-4D97-AF65-F5344CB8AC3E}">
        <p14:creationId xmlns:p14="http://schemas.microsoft.com/office/powerpoint/2010/main" val="1186404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DF046C1-6D34-48C7-A15A-364C8D465A8D}"/>
              </a:ext>
            </a:extLst>
          </p:cNvPr>
          <p:cNvSpPr txBox="1"/>
          <p:nvPr/>
        </p:nvSpPr>
        <p:spPr>
          <a:xfrm>
            <a:off x="811763" y="419878"/>
            <a:ext cx="4317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Les logiciels de post-traitement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39C863-6BC7-4760-9C6E-747DF0DC94EF}"/>
              </a:ext>
            </a:extLst>
          </p:cNvPr>
          <p:cNvSpPr txBox="1"/>
          <p:nvPr/>
        </p:nvSpPr>
        <p:spPr>
          <a:xfrm>
            <a:off x="989045" y="1324946"/>
            <a:ext cx="4135940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Logiciels propriétaires :</a:t>
            </a:r>
          </a:p>
          <a:p>
            <a:endParaRPr lang="fr-FR" dirty="0"/>
          </a:p>
          <a:p>
            <a:r>
              <a:rPr lang="fr-FR" dirty="0"/>
              <a:t>Souvent fournis avec l’appareil photo</a:t>
            </a:r>
          </a:p>
          <a:p>
            <a:r>
              <a:rPr lang="fr-FR" dirty="0"/>
              <a:t>	Canon :	Digital Photo Professional 4</a:t>
            </a:r>
          </a:p>
          <a:p>
            <a:endParaRPr lang="fr-FR" dirty="0"/>
          </a:p>
          <a:p>
            <a:r>
              <a:rPr lang="fr-FR" dirty="0"/>
              <a:t>	Nikon :	Capture NX-D</a:t>
            </a:r>
          </a:p>
          <a:p>
            <a:endParaRPr lang="fr-FR" dirty="0"/>
          </a:p>
          <a:p>
            <a:r>
              <a:rPr lang="fr-FR" dirty="0"/>
              <a:t>	Sony :	Imaging Edge</a:t>
            </a:r>
          </a:p>
          <a:p>
            <a:endParaRPr lang="fr-FR" dirty="0"/>
          </a:p>
          <a:p>
            <a:r>
              <a:rPr lang="fr-FR" b="1" dirty="0"/>
              <a:t>Logiciels dédiés :</a:t>
            </a:r>
          </a:p>
          <a:p>
            <a:endParaRPr lang="fr-FR" dirty="0"/>
          </a:p>
          <a:p>
            <a:r>
              <a:rPr lang="fr-FR" dirty="0"/>
              <a:t>	Lightroom</a:t>
            </a:r>
          </a:p>
          <a:p>
            <a:r>
              <a:rPr lang="fr-FR" dirty="0"/>
              <a:t>	Photoshop</a:t>
            </a:r>
          </a:p>
          <a:p>
            <a:r>
              <a:rPr lang="fr-FR" dirty="0"/>
              <a:t>	DXO </a:t>
            </a:r>
            <a:r>
              <a:rPr lang="fr-FR" dirty="0" err="1"/>
              <a:t>Photolab</a:t>
            </a:r>
            <a:endParaRPr lang="fr-FR" dirty="0"/>
          </a:p>
          <a:p>
            <a:r>
              <a:rPr lang="fr-FR" dirty="0"/>
              <a:t>	Capture One</a:t>
            </a:r>
          </a:p>
          <a:p>
            <a:endParaRPr lang="fr-FR" dirty="0"/>
          </a:p>
          <a:p>
            <a:r>
              <a:rPr lang="fr-FR" b="1" dirty="0"/>
              <a:t>Logiciels gratuits :</a:t>
            </a:r>
          </a:p>
          <a:p>
            <a:r>
              <a:rPr lang="fr-FR" dirty="0"/>
              <a:t>	</a:t>
            </a:r>
            <a:r>
              <a:rPr lang="fr-FR" dirty="0" err="1"/>
              <a:t>Darktable</a:t>
            </a:r>
            <a:endParaRPr lang="fr-FR" dirty="0"/>
          </a:p>
          <a:p>
            <a:r>
              <a:rPr lang="fr-FR" dirty="0"/>
              <a:t>	</a:t>
            </a:r>
            <a:r>
              <a:rPr lang="fr-FR" dirty="0" err="1"/>
              <a:t>RawTherapee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6BAD3F-0E59-4A8B-9124-5A9D63FA0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184" y="1725579"/>
            <a:ext cx="960470" cy="9604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3EF89B-EF81-4542-BD1B-2B2D75D1C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427" y="2319822"/>
            <a:ext cx="778231" cy="7324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7122CF-DEAE-4505-9900-44AA166A78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46" t="54380" r="36159" b="9366"/>
          <a:stretch/>
        </p:blipFill>
        <p:spPr>
          <a:xfrm>
            <a:off x="5934413" y="2912791"/>
            <a:ext cx="1154013" cy="8929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45E8DC7-8F70-4756-A7C1-FBB66F15E6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005" y="4122209"/>
            <a:ext cx="542342" cy="5104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3EDC469-0ABB-4A6A-A126-B9D0B35EDA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0766" y="4398695"/>
            <a:ext cx="661696" cy="5322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14E0104-D234-4357-BCBE-0A7AD239E8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9005" y="4794770"/>
            <a:ext cx="571279" cy="53767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DFC6349-3EA0-4A35-8878-225A9DC1BF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5975" y="5079320"/>
            <a:ext cx="571279" cy="53767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E3CE1BD-7A1F-4EEE-8428-A6E3F32A7E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61691" y="5616994"/>
            <a:ext cx="654309" cy="61582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FDE63A6-7B2F-4AE9-B377-5A9C638CC8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43797" y="5808951"/>
            <a:ext cx="90487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59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B9DFEF-EBBB-4430-A144-F929AAAABADA}"/>
              </a:ext>
            </a:extLst>
          </p:cNvPr>
          <p:cNvSpPr txBox="1"/>
          <p:nvPr/>
        </p:nvSpPr>
        <p:spPr>
          <a:xfrm>
            <a:off x="774432" y="550506"/>
            <a:ext cx="809775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/>
              <a:t>But du post-traitement :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Les images brutes du capteur (fichier RAW) paraissent souvent ternes.</a:t>
            </a:r>
          </a:p>
          <a:p>
            <a:pPr algn="just"/>
            <a:r>
              <a:rPr lang="fr-FR" dirty="0"/>
              <a:t>	Améliorer les contrastes, la luminosité et la colorimétrie permet de les sublimer.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Rectifier des erreurs de cadrage.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Redresser l’image (horizon).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Eliminer des défauts dans l’images (taches de capteur, petits objets gênants, …)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Plus si compétences mais sans aller trop loin car ce n’est plus de la photo mais du graphisme.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64D5AF6-EB28-4233-B23D-638EF2CC430D}"/>
              </a:ext>
            </a:extLst>
          </p:cNvPr>
          <p:cNvSpPr txBox="1"/>
          <p:nvPr/>
        </p:nvSpPr>
        <p:spPr>
          <a:xfrm>
            <a:off x="774432" y="4627983"/>
            <a:ext cx="80977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/>
              <a:t>Choix du logiciel :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Tous les logiciels permettent de faire ces corrections.</a:t>
            </a:r>
          </a:p>
          <a:p>
            <a:pPr algn="just"/>
            <a:r>
              <a:rPr lang="fr-FR" dirty="0"/>
              <a:t>Les logiciels les plus sophistiqués facilite ce travail en donnant accès à des outils évolués.</a:t>
            </a:r>
          </a:p>
          <a:p>
            <a:pPr algn="just"/>
            <a:r>
              <a:rPr lang="fr-FR" dirty="0"/>
              <a:t>Attention, une même fonction ne s’appelle pas forcément pareil d’un logiciel à l’autre.</a:t>
            </a:r>
          </a:p>
        </p:txBody>
      </p:sp>
    </p:spTree>
    <p:extLst>
      <p:ext uri="{BB962C8B-B14F-4D97-AF65-F5344CB8AC3E}">
        <p14:creationId xmlns:p14="http://schemas.microsoft.com/office/powerpoint/2010/main" val="3575497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D96E242-1CA7-4A97-AA6B-50AD3DE36DD0}"/>
              </a:ext>
            </a:extLst>
          </p:cNvPr>
          <p:cNvSpPr txBox="1"/>
          <p:nvPr/>
        </p:nvSpPr>
        <p:spPr>
          <a:xfrm>
            <a:off x="625151" y="382556"/>
            <a:ext cx="82151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Paramètres sur lesquels on peut jouer pour sublimer sa photo 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C2652BA-5D5A-4004-9906-04D1AF620A97}"/>
              </a:ext>
            </a:extLst>
          </p:cNvPr>
          <p:cNvSpPr txBox="1"/>
          <p:nvPr/>
        </p:nvSpPr>
        <p:spPr>
          <a:xfrm>
            <a:off x="471196" y="948690"/>
            <a:ext cx="82016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1. Correction de l'exposition :</a:t>
            </a:r>
          </a:p>
          <a:p>
            <a:pPr marL="447675" indent="-177800" algn="just" defTabSz="541338"/>
            <a:r>
              <a:rPr lang="fr-FR" dirty="0"/>
              <a:t>-	</a:t>
            </a:r>
            <a:r>
              <a:rPr lang="fr-FR" i="1" dirty="0"/>
              <a:t>Pourquoi ? : </a:t>
            </a:r>
            <a:r>
              <a:rPr lang="fr-FR" dirty="0"/>
              <a:t>Une photo brute peut sembler sous-exposée (trop sombre) ou surexposée (trop lumineuse). L'ajustement de l'exposition permet de rendre la photo plus équilibrée.</a:t>
            </a:r>
          </a:p>
          <a:p>
            <a:pPr marL="555625" indent="-285750" algn="just">
              <a:buFontTx/>
              <a:buChar char="-"/>
            </a:pPr>
            <a:r>
              <a:rPr lang="fr-FR" i="1" dirty="0"/>
              <a:t>Comment ? : </a:t>
            </a:r>
            <a:r>
              <a:rPr lang="fr-FR" dirty="0"/>
              <a:t>Augmenter ou diminuer l'exposition, et ajuster les ombres, les hautes lumières, et les tons moyens.</a:t>
            </a:r>
          </a:p>
          <a:p>
            <a:pPr marL="555625" indent="-285750" algn="just">
              <a:buFontTx/>
              <a:buChar char="-"/>
            </a:pPr>
            <a:endParaRPr lang="fr-FR" dirty="0"/>
          </a:p>
          <a:p>
            <a:pPr algn="just"/>
            <a:r>
              <a:rPr lang="fr-FR" b="1" dirty="0"/>
              <a:t>2. Réglage de la balance des blancs :</a:t>
            </a:r>
          </a:p>
          <a:p>
            <a:pPr marL="447675" indent="-177800" algn="just"/>
            <a:r>
              <a:rPr lang="fr-FR" dirty="0"/>
              <a:t>-	</a:t>
            </a:r>
            <a:r>
              <a:rPr lang="fr-FR" i="1" dirty="0"/>
              <a:t>Pourquoi ? : </a:t>
            </a:r>
            <a:r>
              <a:rPr lang="fr-FR" dirty="0"/>
              <a:t>Les couleurs d'une photo brute peuvent ne pas correspondre à la réalité, souvent en raison de conditions d'éclairage variées (lumière naturelle, artificielle, etc.).</a:t>
            </a:r>
          </a:p>
          <a:p>
            <a:pPr marL="447675" indent="-177800" algn="just">
              <a:buFontTx/>
              <a:buChar char="-"/>
            </a:pPr>
            <a:r>
              <a:rPr lang="fr-FR" i="1" dirty="0"/>
              <a:t>Comment ? : </a:t>
            </a:r>
            <a:r>
              <a:rPr lang="fr-FR" dirty="0"/>
              <a:t>Corriger la balance des blancs permet de rendre les couleurs plus naturelles, en ajustant la température (tons chauds ou froids) et la teinte.</a:t>
            </a:r>
          </a:p>
          <a:p>
            <a:pPr marL="555625" indent="-285750" algn="just">
              <a:buFontTx/>
              <a:buChar char="-"/>
            </a:pPr>
            <a:endParaRPr lang="fr-FR" dirty="0"/>
          </a:p>
          <a:p>
            <a:pPr algn="just"/>
            <a:r>
              <a:rPr lang="fr-FR" b="1" dirty="0"/>
              <a:t>3. Ajustement du contraste :</a:t>
            </a:r>
          </a:p>
          <a:p>
            <a:pPr marL="447675" indent="-177800" algn="just"/>
            <a:r>
              <a:rPr lang="fr-FR" dirty="0"/>
              <a:t>-	</a:t>
            </a:r>
            <a:r>
              <a:rPr lang="fr-FR" i="1" dirty="0"/>
              <a:t>Pourquoi ? : </a:t>
            </a:r>
            <a:r>
              <a:rPr lang="fr-FR" dirty="0"/>
              <a:t>Un contraste faible peut rendre une photo fade, tandis qu'un contraste bien réglé renforce la profondeur de l'image et la séparation entre les zones claires et sombres.</a:t>
            </a:r>
          </a:p>
          <a:p>
            <a:pPr marL="447675" indent="-177800" algn="just"/>
            <a:r>
              <a:rPr lang="fr-FR" dirty="0"/>
              <a:t>-	</a:t>
            </a:r>
            <a:r>
              <a:rPr lang="fr-FR" i="1" dirty="0"/>
              <a:t>Comment ? : </a:t>
            </a:r>
            <a:r>
              <a:rPr lang="fr-FR" dirty="0"/>
              <a:t>Augmenter le contraste pour des noirs plus profonds et des blancs plus éclatants, tout en évitant les pertes de détails.</a:t>
            </a:r>
          </a:p>
        </p:txBody>
      </p:sp>
    </p:spTree>
    <p:extLst>
      <p:ext uri="{BB962C8B-B14F-4D97-AF65-F5344CB8AC3E}">
        <p14:creationId xmlns:p14="http://schemas.microsoft.com/office/powerpoint/2010/main" val="3535350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EDE37F-3E90-4BB8-9FC6-3BF4C5BF7556}"/>
              </a:ext>
            </a:extLst>
          </p:cNvPr>
          <p:cNvSpPr txBox="1"/>
          <p:nvPr/>
        </p:nvSpPr>
        <p:spPr>
          <a:xfrm>
            <a:off x="737120" y="867747"/>
            <a:ext cx="78750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4. Amélioration de la saturation et de la vibrance :</a:t>
            </a:r>
          </a:p>
          <a:p>
            <a:pPr marL="447675" indent="-176213" algn="just"/>
            <a:r>
              <a:rPr lang="fr-FR" dirty="0"/>
              <a:t>-	</a:t>
            </a:r>
            <a:r>
              <a:rPr lang="fr-FR" i="1" dirty="0"/>
              <a:t>Pourquoi ? : </a:t>
            </a:r>
            <a:r>
              <a:rPr lang="fr-FR" dirty="0"/>
              <a:t>Les couleurs d'une photo brute sont souvent plates et manquent de dynamisme.</a:t>
            </a:r>
          </a:p>
          <a:p>
            <a:pPr marL="447675" indent="-177800" algn="just">
              <a:buFontTx/>
              <a:buChar char="-"/>
            </a:pPr>
            <a:r>
              <a:rPr lang="fr-FR" i="1" dirty="0"/>
              <a:t>Comment ? : </a:t>
            </a:r>
            <a:r>
              <a:rPr lang="fr-FR" dirty="0"/>
              <a:t>Utiliser la saturation pour intensifier toutes les couleurs de manière uniforme, ou la vibrance pour accentuer uniquement les couleurs les moins saturées sans affecter celles déjà vives.</a:t>
            </a:r>
          </a:p>
          <a:p>
            <a:pPr marL="447675" indent="-285750" algn="just">
              <a:buFontTx/>
              <a:buChar char="-"/>
            </a:pPr>
            <a:endParaRPr lang="fr-FR" dirty="0"/>
          </a:p>
          <a:p>
            <a:pPr algn="just"/>
            <a:r>
              <a:rPr lang="fr-FR" b="1" dirty="0"/>
              <a:t>5. Clarté et netteté :</a:t>
            </a:r>
          </a:p>
          <a:p>
            <a:pPr marL="447675" indent="-177800" algn="just"/>
            <a:r>
              <a:rPr lang="fr-FR" dirty="0"/>
              <a:t>-	Pourquoi ? : Une photo brute peut manquer de netteté, notamment dans les détails.</a:t>
            </a:r>
          </a:p>
          <a:p>
            <a:pPr marL="447675" indent="-177800" algn="just"/>
            <a:r>
              <a:rPr lang="fr-FR" dirty="0"/>
              <a:t>-	Comment ? : Appliquer de la clarté pour ajouter du contraste aux micro-détails et de la netteté pour accentuer les contours et détails fins.</a:t>
            </a:r>
          </a:p>
          <a:p>
            <a:pPr algn="just"/>
            <a:endParaRPr lang="fr-FR" dirty="0"/>
          </a:p>
          <a:p>
            <a:pPr algn="just"/>
            <a:r>
              <a:rPr lang="fr-FR" b="1" dirty="0"/>
              <a:t>6. Réduction du bruit :</a:t>
            </a:r>
          </a:p>
          <a:p>
            <a:pPr marL="447675" indent="-177800" algn="just"/>
            <a:r>
              <a:rPr lang="fr-FR" dirty="0"/>
              <a:t>-	</a:t>
            </a:r>
            <a:r>
              <a:rPr lang="fr-FR" i="1" dirty="0"/>
              <a:t>Pourquoi ? : </a:t>
            </a:r>
            <a:r>
              <a:rPr lang="fr-FR" dirty="0"/>
              <a:t>Les photos prises dans des conditions de faible luminosité ou à des ISO élevés peuvent contenir du bruit (grains ou pixels parasites).</a:t>
            </a:r>
          </a:p>
          <a:p>
            <a:pPr marL="447675" indent="-177800" algn="just"/>
            <a:r>
              <a:rPr lang="fr-FR" dirty="0"/>
              <a:t>-	</a:t>
            </a:r>
            <a:r>
              <a:rPr lang="fr-FR" i="1" dirty="0"/>
              <a:t>Comment ? : </a:t>
            </a:r>
            <a:r>
              <a:rPr lang="fr-FR" dirty="0"/>
              <a:t>Réduire le bruit numérique dans les zones sombres ou uniformes sans perdre de détails.</a:t>
            </a:r>
          </a:p>
        </p:txBody>
      </p:sp>
    </p:spTree>
    <p:extLst>
      <p:ext uri="{BB962C8B-B14F-4D97-AF65-F5344CB8AC3E}">
        <p14:creationId xmlns:p14="http://schemas.microsoft.com/office/powerpoint/2010/main" val="548991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217F78E-2A5B-4CFA-941A-B47C26861A4F}"/>
              </a:ext>
            </a:extLst>
          </p:cNvPr>
          <p:cNvSpPr txBox="1"/>
          <p:nvPr/>
        </p:nvSpPr>
        <p:spPr>
          <a:xfrm>
            <a:off x="933062" y="718458"/>
            <a:ext cx="778173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7. Recadrage et redressement :</a:t>
            </a:r>
          </a:p>
          <a:p>
            <a:pPr marL="447675" indent="-269875" algn="just"/>
            <a:r>
              <a:rPr lang="fr-FR" dirty="0"/>
              <a:t>-	</a:t>
            </a:r>
            <a:r>
              <a:rPr lang="fr-FR" i="1" dirty="0"/>
              <a:t>Pourquoi ? : </a:t>
            </a:r>
            <a:r>
              <a:rPr lang="fr-FR" dirty="0"/>
              <a:t>Un cadrage initial ou un horizon légèrement penché peut déséquilibrer la composition.</a:t>
            </a:r>
          </a:p>
          <a:p>
            <a:pPr marL="447675" indent="-269875" algn="just">
              <a:buFontTx/>
              <a:buChar char="-"/>
            </a:pPr>
            <a:r>
              <a:rPr lang="fr-FR" i="1" dirty="0"/>
              <a:t>Comment ? : </a:t>
            </a:r>
            <a:r>
              <a:rPr lang="fr-FR" dirty="0"/>
              <a:t>Recadrer l’image pour améliorer la composition, ou redresser les lignes horizontales et verticales.</a:t>
            </a:r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algn="just"/>
            <a:r>
              <a:rPr lang="fr-FR" b="1" dirty="0"/>
              <a:t>8. Ajustement des courbes ou des tons :</a:t>
            </a:r>
          </a:p>
          <a:p>
            <a:pPr marL="447675" indent="-269875" algn="just"/>
            <a:r>
              <a:rPr lang="fr-FR" dirty="0"/>
              <a:t>-	</a:t>
            </a:r>
            <a:r>
              <a:rPr lang="fr-FR" i="1" dirty="0"/>
              <a:t>Pourquoi ? : </a:t>
            </a:r>
            <a:r>
              <a:rPr lang="fr-FR" dirty="0"/>
              <a:t>Les ajustements des courbes de tonalité permettent un contrôle précis sur les ombres, les tons moyens et les hautes lumières.</a:t>
            </a:r>
          </a:p>
          <a:p>
            <a:pPr marL="447675" indent="-269875" algn="just">
              <a:buFontTx/>
              <a:buChar char="-"/>
            </a:pPr>
            <a:r>
              <a:rPr lang="fr-FR" i="1" dirty="0"/>
              <a:t>Comment ? : </a:t>
            </a:r>
            <a:r>
              <a:rPr lang="fr-FR" dirty="0"/>
              <a:t>Utiliser les courbes pour affiner la luminosité et le contraste en ajustant différentes plages tonales de l’image.</a:t>
            </a:r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algn="just"/>
            <a:r>
              <a:rPr lang="fr-FR" b="1" dirty="0"/>
              <a:t>9. Retouches locales :</a:t>
            </a:r>
          </a:p>
          <a:p>
            <a:pPr marL="447675" indent="-269875" algn="just"/>
            <a:r>
              <a:rPr lang="fr-FR" dirty="0"/>
              <a:t>-	</a:t>
            </a:r>
            <a:r>
              <a:rPr lang="fr-FR" i="1" dirty="0"/>
              <a:t>Pourquoi ? : </a:t>
            </a:r>
            <a:r>
              <a:rPr lang="fr-FR" dirty="0"/>
              <a:t>Certaines zones d'une photo peuvent nécessiter des ajustements spécifiques sans affecter l'ensemble de l'image.</a:t>
            </a:r>
          </a:p>
          <a:p>
            <a:pPr marL="447675" indent="-269875" algn="just"/>
            <a:r>
              <a:rPr lang="fr-FR" dirty="0"/>
              <a:t>-	</a:t>
            </a:r>
            <a:r>
              <a:rPr lang="fr-FR" i="1" dirty="0"/>
              <a:t>Comment ? : </a:t>
            </a:r>
            <a:r>
              <a:rPr lang="fr-FR" dirty="0"/>
              <a:t>Utiliser des pinceaux de retouche pour ajuster la luminosité, le contraste, la netteté ou la saturation dans des zones précises.</a:t>
            </a:r>
          </a:p>
        </p:txBody>
      </p:sp>
    </p:spTree>
    <p:extLst>
      <p:ext uri="{BB962C8B-B14F-4D97-AF65-F5344CB8AC3E}">
        <p14:creationId xmlns:p14="http://schemas.microsoft.com/office/powerpoint/2010/main" val="37796568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1165</TotalTime>
  <Words>1283</Words>
  <Application>Microsoft Office PowerPoint</Application>
  <PresentationFormat>Affichage à l'écran (4:3)</PresentationFormat>
  <Paragraphs>123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Le post-traitement en photo numérique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poste traitement en photo numérique</dc:title>
  <dc:creator>jean-</dc:creator>
  <cp:lastModifiedBy>Thierry DUNAND</cp:lastModifiedBy>
  <cp:revision>13</cp:revision>
  <dcterms:created xsi:type="dcterms:W3CDTF">2024-10-06T14:31:06Z</dcterms:created>
  <dcterms:modified xsi:type="dcterms:W3CDTF">2024-10-07T21:38:18Z</dcterms:modified>
</cp:coreProperties>
</file>